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75" r:id="rId2"/>
    <p:sldId id="563" r:id="rId3"/>
    <p:sldId id="564" r:id="rId4"/>
    <p:sldId id="259" r:id="rId5"/>
    <p:sldId id="261" r:id="rId6"/>
    <p:sldId id="262" r:id="rId7"/>
    <p:sldId id="263" r:id="rId8"/>
    <p:sldId id="264" r:id="rId9"/>
    <p:sldId id="265" r:id="rId10"/>
    <p:sldId id="278" r:id="rId11"/>
    <p:sldId id="279" r:id="rId12"/>
    <p:sldId id="280" r:id="rId13"/>
    <p:sldId id="281" r:id="rId14"/>
    <p:sldId id="282" r:id="rId15"/>
    <p:sldId id="283" r:id="rId16"/>
    <p:sldId id="284" r:id="rId17"/>
    <p:sldId id="285" r:id="rId18"/>
    <p:sldId id="286" r:id="rId19"/>
    <p:sldId id="287" r:id="rId20"/>
    <p:sldId id="288" r:id="rId21"/>
    <p:sldId id="567" r:id="rId22"/>
    <p:sldId id="568" r:id="rId23"/>
    <p:sldId id="569" r:id="rId24"/>
    <p:sldId id="570" r:id="rId25"/>
    <p:sldId id="571" r:id="rId26"/>
    <p:sldId id="572" r:id="rId27"/>
    <p:sldId id="573" r:id="rId28"/>
    <p:sldId id="574" r:id="rId29"/>
    <p:sldId id="575" r:id="rId30"/>
    <p:sldId id="576" r:id="rId31"/>
    <p:sldId id="577" r:id="rId32"/>
    <p:sldId id="578" r:id="rId33"/>
    <p:sldId id="579" r:id="rId34"/>
    <p:sldId id="580" r:id="rId35"/>
    <p:sldId id="581" r:id="rId36"/>
    <p:sldId id="582" r:id="rId37"/>
    <p:sldId id="583" r:id="rId38"/>
    <p:sldId id="584" r:id="rId39"/>
    <p:sldId id="585" r:id="rId40"/>
    <p:sldId id="586" r:id="rId41"/>
    <p:sldId id="587" r:id="rId42"/>
  </p:sldIdLst>
  <p:sldSz cx="9144000" cy="6858000" type="screen4x3"/>
  <p:notesSz cx="9144000" cy="6858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56"/>
    <p:restoredTop sz="94694"/>
  </p:normalViewPr>
  <p:slideViewPr>
    <p:cSldViewPr>
      <p:cViewPr varScale="1">
        <p:scale>
          <a:sx n="114" d="100"/>
          <a:sy n="114" d="100"/>
        </p:scale>
        <p:origin x="1896" y="176"/>
      </p:cViewPr>
      <p:guideLst>
        <p:guide orient="horz" pos="2160"/>
        <p:guide pos="2880"/>
      </p:guideLst>
    </p:cSldViewPr>
  </p:slideViewPr>
  <p:outlineViewPr>
    <p:cViewPr>
      <p:scale>
        <a:sx n="33" d="100"/>
        <a:sy n="33" d="100"/>
      </p:scale>
      <p:origin x="0" y="-166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636D43-D4F4-AB4E-AC08-0011D3F215DD}"/>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65C3F377-C4BF-C342-9D3E-D159FB3BDAD2}"/>
              </a:ext>
            </a:extLst>
          </p:cNvPr>
          <p:cNvSpPr>
            <a:spLocks noGrp="1"/>
          </p:cNvSpPr>
          <p:nvPr>
            <p:ph type="dt" sz="quarter"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1104ABA-2208-49CA-8BD0-B401195A0249}" type="datetimeFigureOut">
              <a:rPr lang="en-US" altLang="en-US"/>
              <a:pPr>
                <a:defRPr/>
              </a:pPr>
              <a:t>11/4/19</a:t>
            </a:fld>
            <a:endParaRPr lang="en-US" altLang="en-US"/>
          </a:p>
        </p:txBody>
      </p:sp>
      <p:sp>
        <p:nvSpPr>
          <p:cNvPr id="4" name="Footer Placeholder 3">
            <a:extLst>
              <a:ext uri="{FF2B5EF4-FFF2-40B4-BE49-F238E27FC236}">
                <a16:creationId xmlns:a16="http://schemas.microsoft.com/office/drawing/2014/main" id="{8C863FDF-4463-7545-9D53-2AF07D94CFCB}"/>
              </a:ext>
            </a:extLst>
          </p:cNvPr>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83AEECE9-BEA4-8D4F-BB5D-165935CE3493}"/>
              </a:ext>
            </a:extLst>
          </p:cNvPr>
          <p:cNvSpPr>
            <a:spLocks noGrp="1"/>
          </p:cNvSpPr>
          <p:nvPr>
            <p:ph type="sldNum" sz="quarter" idx="3"/>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40470E9-0BD7-4EF5-954D-CA04848F1858}" type="slidenum">
              <a:rPr lang="en-US" altLang="en-US"/>
              <a:pPr>
                <a:defRPr/>
              </a:pPr>
              <a:t>‹#›</a:t>
            </a:fld>
            <a:endParaRPr lang="en-US" altLang="en-US"/>
          </a:p>
        </p:txBody>
      </p:sp>
    </p:spTree>
    <p:extLst>
      <p:ext uri="{BB962C8B-B14F-4D97-AF65-F5344CB8AC3E}">
        <p14:creationId xmlns:p14="http://schemas.microsoft.com/office/powerpoint/2010/main" val="3695765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1E8B53-C945-9B4E-8BA5-8439CE784E5C}"/>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917CC8F6-4C31-0E4B-BD60-FD0E576C3DE0}"/>
              </a:ext>
            </a:extLst>
          </p:cNvPr>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E82FC689-A490-4362-BF79-8815AF491FB8}" type="datetimeFigureOut">
              <a:rPr lang="en-US" altLang="en-US"/>
              <a:pPr>
                <a:defRPr/>
              </a:pPr>
              <a:t>11/4/19</a:t>
            </a:fld>
            <a:endParaRPr lang="en-US" altLang="en-US"/>
          </a:p>
        </p:txBody>
      </p:sp>
      <p:sp>
        <p:nvSpPr>
          <p:cNvPr id="4" name="Slide Image Placeholder 3">
            <a:extLst>
              <a:ext uri="{FF2B5EF4-FFF2-40B4-BE49-F238E27FC236}">
                <a16:creationId xmlns:a16="http://schemas.microsoft.com/office/drawing/2014/main" id="{9B3D4D84-9CCF-B443-81F4-997B5E73052D}"/>
              </a:ext>
            </a:extLst>
          </p:cNvPr>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28835CA-22C6-E24B-BD16-CFC684386389}"/>
              </a:ext>
            </a:extLst>
          </p:cNvPr>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491DA21-F2E3-1F49-A83A-0FB30DEECBBD}"/>
              </a:ext>
            </a:extLst>
          </p:cNvPr>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B63849AF-FF85-9949-9A6D-9C08E71015E6}"/>
              </a:ext>
            </a:extLst>
          </p:cNvPr>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C387940F-35EC-40EB-9131-D6D871D4E144}" type="slidenum">
              <a:rPr lang="en-US" altLang="en-US"/>
              <a:pPr>
                <a:defRPr/>
              </a:pPr>
              <a:t>‹#›</a:t>
            </a:fld>
            <a:endParaRPr lang="en-US" altLang="en-US"/>
          </a:p>
        </p:txBody>
      </p:sp>
    </p:spTree>
    <p:extLst>
      <p:ext uri="{BB962C8B-B14F-4D97-AF65-F5344CB8AC3E}">
        <p14:creationId xmlns:p14="http://schemas.microsoft.com/office/powerpoint/2010/main" val="3557753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9EE87C2F-DFAD-574F-A125-9D4C3F7A03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F3A772CA-FEDB-964C-9748-E65F3D5377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4819" name="Slide Number Placeholder 3">
            <a:extLst>
              <a:ext uri="{FF2B5EF4-FFF2-40B4-BE49-F238E27FC236}">
                <a16:creationId xmlns:a16="http://schemas.microsoft.com/office/drawing/2014/main" id="{1E36C5EA-D3FE-5744-B849-0FDCB4DA7789}"/>
              </a:ext>
            </a:extLst>
          </p:cNvPr>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505AB092-7D82-9447-BEF2-4157F917E6DB}" type="slidenum">
              <a:rPr lang="en-US" altLang="en-US" sz="1200">
                <a:latin typeface="Calibri" panose="020F0502020204030204" pitchFamily="34" charset="0"/>
              </a:rPr>
              <a:pPr algn="r" eaLnBrk="1" hangingPunct="1"/>
              <a:t>4</a:t>
            </a:fld>
            <a:endParaRPr lang="en-US" altLang="en-US" sz="1200">
              <a:latin typeface="Calibri" panose="020F0502020204030204" pitchFamily="34" charset="0"/>
            </a:endParaRPr>
          </a:p>
        </p:txBody>
      </p:sp>
    </p:spTree>
    <p:extLst>
      <p:ext uri="{BB962C8B-B14F-4D97-AF65-F5344CB8AC3E}">
        <p14:creationId xmlns:p14="http://schemas.microsoft.com/office/powerpoint/2010/main" val="2042498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076180E0-3FE7-0F4E-9E29-B6318A278A21}"/>
              </a:ext>
            </a:extLst>
          </p:cNvPr>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8AD4D155-19A2-7F4A-9D13-465E51B7D95A}" type="slidenum">
              <a:rPr lang="en-US" altLang="en-US" sz="1200">
                <a:latin typeface="Calibri" panose="020F0502020204030204" pitchFamily="34" charset="0"/>
              </a:rPr>
              <a:pPr algn="r" eaLnBrk="1" hangingPunct="1"/>
              <a:t>7</a:t>
            </a:fld>
            <a:endParaRPr lang="en-US" altLang="en-US" sz="1200">
              <a:latin typeface="Calibri" panose="020F0502020204030204" pitchFamily="34" charset="0"/>
            </a:endParaRPr>
          </a:p>
        </p:txBody>
      </p:sp>
      <p:sp>
        <p:nvSpPr>
          <p:cNvPr id="40962" name="Rectangle 2">
            <a:extLst>
              <a:ext uri="{FF2B5EF4-FFF2-40B4-BE49-F238E27FC236}">
                <a16:creationId xmlns:a16="http://schemas.microsoft.com/office/drawing/2014/main" id="{C77E9A63-8E5D-0942-8D4D-45FBCAF3C1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a:extLst>
              <a:ext uri="{FF2B5EF4-FFF2-40B4-BE49-F238E27FC236}">
                <a16:creationId xmlns:a16="http://schemas.microsoft.com/office/drawing/2014/main" id="{29FD7EBB-9FE7-7A41-A7D7-CD5B38687B2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Figure 4-11 Complementation analysis of alternative outcomes of two wingless mutations in </a:t>
            </a:r>
            <a:r>
              <a:rPr lang="en-US" altLang="en-US" i="1"/>
              <a:t>Drosophila </a:t>
            </a:r>
            <a:r>
              <a:rPr lang="en-US" altLang="en-US"/>
              <a:t>(</a:t>
            </a:r>
            <a:r>
              <a:rPr lang="en-US" altLang="en-US" i="1"/>
              <a:t>m</a:t>
            </a:r>
            <a:r>
              <a:rPr lang="en-US" altLang="en-US" i="1" baseline="30000"/>
              <a:t>a</a:t>
            </a:r>
            <a:r>
              <a:rPr lang="en-US" altLang="en-US" i="1"/>
              <a:t> </a:t>
            </a:r>
            <a:r>
              <a:rPr lang="en-US" altLang="en-US"/>
              <a:t>and </a:t>
            </a:r>
            <a:r>
              <a:rPr lang="en-US" altLang="en-US" i="1"/>
              <a:t>m</a:t>
            </a:r>
            <a:r>
              <a:rPr lang="en-US" altLang="en-US" i="1" baseline="30000"/>
              <a:t>b</a:t>
            </a:r>
            <a:r>
              <a:rPr lang="en-US" altLang="en-US"/>
              <a:t>). In Case 1, the mutations are not</a:t>
            </a:r>
          </a:p>
          <a:p>
            <a:r>
              <a:rPr lang="en-US" altLang="en-US"/>
              <a:t>alleles of the same gene, while in Case 2, the mutations are alleles of the same gene.</a:t>
            </a:r>
          </a:p>
          <a:p>
            <a:endParaRPr lang="en-US" altLang="en-US"/>
          </a:p>
        </p:txBody>
      </p:sp>
    </p:spTree>
    <p:extLst>
      <p:ext uri="{BB962C8B-B14F-4D97-AF65-F5344CB8AC3E}">
        <p14:creationId xmlns:p14="http://schemas.microsoft.com/office/powerpoint/2010/main" val="3073098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F8651F2B-368B-A34E-8A5E-7F06CEA26939}"/>
              </a:ext>
            </a:extLst>
          </p:cNvPr>
          <p:cNvSpPr txBox="1">
            <a:spLocks noGrp="1" noChangeArrowheads="1"/>
          </p:cNvSpPr>
          <p:nvPr/>
        </p:nvSpPr>
        <p:spPr bwMode="auto">
          <a:xfrm>
            <a:off x="5180013" y="6513513"/>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E050BBF5-CC36-1048-BA5D-D8A082704695}" type="slidenum">
              <a:rPr lang="en-US" altLang="en-US" sz="1200">
                <a:latin typeface="Calibri" panose="020F0502020204030204" pitchFamily="34" charset="0"/>
              </a:rPr>
              <a:pPr algn="r" eaLnBrk="1" hangingPunct="1"/>
              <a:t>8</a:t>
            </a:fld>
            <a:endParaRPr lang="en-US" altLang="en-US" sz="1200">
              <a:latin typeface="Calibri" panose="020F0502020204030204" pitchFamily="34" charset="0"/>
            </a:endParaRPr>
          </a:p>
        </p:txBody>
      </p:sp>
      <p:sp>
        <p:nvSpPr>
          <p:cNvPr id="43010" name="Rectangle 2">
            <a:extLst>
              <a:ext uri="{FF2B5EF4-FFF2-40B4-BE49-F238E27FC236}">
                <a16:creationId xmlns:a16="http://schemas.microsoft.com/office/drawing/2014/main" id="{93B343C7-D249-0F49-8638-1C328D0DF5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a:extLst>
              <a:ext uri="{FF2B5EF4-FFF2-40B4-BE49-F238E27FC236}">
                <a16:creationId xmlns:a16="http://schemas.microsoft.com/office/drawing/2014/main" id="{3BED2BF2-D395-FB4C-94B0-4E5D635B97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Figure 4-11 Complementation analysis of alternative outcomes of two wingless mutations in </a:t>
            </a:r>
            <a:r>
              <a:rPr lang="en-US" altLang="en-US" i="1"/>
              <a:t>Drosophila </a:t>
            </a:r>
            <a:r>
              <a:rPr lang="en-US" altLang="en-US"/>
              <a:t>(</a:t>
            </a:r>
            <a:r>
              <a:rPr lang="en-US" altLang="en-US" i="1"/>
              <a:t>m</a:t>
            </a:r>
            <a:r>
              <a:rPr lang="en-US" altLang="en-US" i="1" baseline="30000"/>
              <a:t>a</a:t>
            </a:r>
            <a:r>
              <a:rPr lang="en-US" altLang="en-US" i="1"/>
              <a:t> </a:t>
            </a:r>
            <a:r>
              <a:rPr lang="en-US" altLang="en-US"/>
              <a:t>and </a:t>
            </a:r>
            <a:r>
              <a:rPr lang="en-US" altLang="en-US" i="1"/>
              <a:t>m</a:t>
            </a:r>
            <a:r>
              <a:rPr lang="en-US" altLang="en-US" i="1" baseline="30000"/>
              <a:t>b</a:t>
            </a:r>
            <a:r>
              <a:rPr lang="en-US" altLang="en-US"/>
              <a:t>). In Case 1, the mutations are not</a:t>
            </a:r>
          </a:p>
          <a:p>
            <a:r>
              <a:rPr lang="en-US" altLang="en-US"/>
              <a:t>alleles of the same gene, while in Case 2, the mutations are alleles of the same gene.</a:t>
            </a:r>
          </a:p>
          <a:p>
            <a:endParaRPr lang="en-US" altLang="en-US"/>
          </a:p>
        </p:txBody>
      </p:sp>
    </p:spTree>
    <p:extLst>
      <p:ext uri="{BB962C8B-B14F-4D97-AF65-F5344CB8AC3E}">
        <p14:creationId xmlns:p14="http://schemas.microsoft.com/office/powerpoint/2010/main" val="1512386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C3B43B4A-FB72-0743-87A4-10379256CE2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C230972C-4154-3441-B0E7-1E9C12502039}" type="slidenum">
              <a:rPr lang="en-US" altLang="en-US" sz="1200">
                <a:latin typeface="Calibri" panose="020F0502020204030204" pitchFamily="34" charset="0"/>
              </a:rPr>
              <a:pPr algn="r" eaLnBrk="1" hangingPunct="1"/>
              <a:t>26</a:t>
            </a:fld>
            <a:endParaRPr lang="en-US" altLang="en-US" sz="1200">
              <a:latin typeface="Calibri" panose="020F0502020204030204" pitchFamily="34" charset="0"/>
            </a:endParaRPr>
          </a:p>
        </p:txBody>
      </p:sp>
      <p:sp>
        <p:nvSpPr>
          <p:cNvPr id="39938" name="Rectangle 2">
            <a:extLst>
              <a:ext uri="{FF2B5EF4-FFF2-40B4-BE49-F238E27FC236}">
                <a16:creationId xmlns:a16="http://schemas.microsoft.com/office/drawing/2014/main" id="{7BD718B2-19B1-A445-BF13-703DB72F49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a:extLst>
              <a:ext uri="{FF2B5EF4-FFF2-40B4-BE49-F238E27FC236}">
                <a16:creationId xmlns:a16="http://schemas.microsoft.com/office/drawing/2014/main" id="{266E5019-A529-CD4E-ACDE-A5458FC113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5-3 </a:t>
            </a:r>
            <a:r>
              <a:rPr lang="en-US" altLang="en-US"/>
              <a:t>The F1 and F2 results of crosses involving the yellow-body, white-eye mutations and the white-eye, miniature-wing mutations. In cross A, 1.3 percent of the F2 flies (males and females) demonstrate recombinant phenotypes, which express either white or yellow. In cross B, 37.2 percent of the F2 flies (males and females) demonstrate recombinant phenotypes, which are either miniature or white mutants.</a:t>
            </a:r>
            <a:endParaRPr lang="en-GB" altLang="en-US"/>
          </a:p>
        </p:txBody>
      </p:sp>
    </p:spTree>
    <p:extLst>
      <p:ext uri="{BB962C8B-B14F-4D97-AF65-F5344CB8AC3E}">
        <p14:creationId xmlns:p14="http://schemas.microsoft.com/office/powerpoint/2010/main" val="914329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8F5517D2-08CA-3D42-BD5A-BCADCECC57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23900" indent="-277813">
              <a:defRPr>
                <a:solidFill>
                  <a:schemeClr val="tx1"/>
                </a:solidFill>
                <a:latin typeface="Arial" panose="020B0604020202020204" pitchFamily="34" charset="0"/>
                <a:ea typeface="ＭＳ Ｐゴシック" panose="020B0600070205080204" pitchFamily="34" charset="-128"/>
              </a:defRPr>
            </a:lvl2pPr>
            <a:lvl3pPr marL="1114425" indent="-222250">
              <a:defRPr>
                <a:solidFill>
                  <a:schemeClr val="tx1"/>
                </a:solidFill>
                <a:latin typeface="Arial" panose="020B0604020202020204" pitchFamily="34" charset="0"/>
                <a:ea typeface="ＭＳ Ｐゴシック" panose="020B0600070205080204" pitchFamily="34" charset="-128"/>
              </a:defRPr>
            </a:lvl3pPr>
            <a:lvl4pPr marL="1558925" indent="-222250">
              <a:defRPr>
                <a:solidFill>
                  <a:schemeClr val="tx1"/>
                </a:solidFill>
                <a:latin typeface="Arial" panose="020B0604020202020204" pitchFamily="34" charset="0"/>
                <a:ea typeface="ＭＳ Ｐゴシック" panose="020B0600070205080204" pitchFamily="34" charset="-128"/>
              </a:defRPr>
            </a:lvl4pPr>
            <a:lvl5pPr marL="2005013" indent="-222250">
              <a:defRPr>
                <a:solidFill>
                  <a:schemeClr val="tx1"/>
                </a:solidFill>
                <a:latin typeface="Arial" panose="020B0604020202020204" pitchFamily="34" charset="0"/>
                <a:ea typeface="ＭＳ Ｐゴシック" panose="020B0600070205080204" pitchFamily="34" charset="-128"/>
              </a:defRPr>
            </a:lvl5pPr>
            <a:lvl6pPr marL="2462213" indent="-2222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19413" indent="-2222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76613" indent="-2222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33813" indent="-2222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BFE2502-C766-C647-A24F-102E6F50AE52}" type="slidenum">
              <a:rPr lang="en-US" altLang="en-US" smtClean="0">
                <a:latin typeface="Calibri" panose="020F0502020204030204" pitchFamily="34" charset="0"/>
              </a:rPr>
              <a:pPr/>
              <a:t>30</a:t>
            </a:fld>
            <a:endParaRPr lang="en-US" altLang="en-US">
              <a:latin typeface="Calibri" panose="020F0502020204030204" pitchFamily="34" charset="0"/>
            </a:endParaRPr>
          </a:p>
        </p:txBody>
      </p:sp>
      <p:sp>
        <p:nvSpPr>
          <p:cNvPr id="45058" name="Rectangle 2">
            <a:extLst>
              <a:ext uri="{FF2B5EF4-FFF2-40B4-BE49-F238E27FC236}">
                <a16:creationId xmlns:a16="http://schemas.microsoft.com/office/drawing/2014/main" id="{0B78E1E0-F3A7-0148-B411-B9C391D8B4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a:extLst>
              <a:ext uri="{FF2B5EF4-FFF2-40B4-BE49-F238E27FC236}">
                <a16:creationId xmlns:a16="http://schemas.microsoft.com/office/drawing/2014/main" id="{5E39CE68-FEBC-AA4E-86BE-8728D06BF45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en-US"/>
              <a:t>Figure 5-4 </a:t>
            </a:r>
            <a:r>
              <a:rPr lang="en-US" altLang="en-US"/>
              <a:t>A map of the yellow (y), white (w), and miniature (m) genes on the X chromosome of Drosophila melanogaster. Each number represents the percentage of recombinant offspring produced in one of three crosses, each involving two different genes.</a:t>
            </a:r>
            <a:endParaRPr lang="en-GB" altLang="en-US"/>
          </a:p>
        </p:txBody>
      </p:sp>
    </p:spTree>
    <p:extLst>
      <p:ext uri="{BB962C8B-B14F-4D97-AF65-F5344CB8AC3E}">
        <p14:creationId xmlns:p14="http://schemas.microsoft.com/office/powerpoint/2010/main" val="1403612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FACFF84A-0AA5-7244-B28A-15FBB8D55B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23900" indent="-277813">
              <a:defRPr>
                <a:solidFill>
                  <a:schemeClr val="tx1"/>
                </a:solidFill>
                <a:latin typeface="Arial" panose="020B0604020202020204" pitchFamily="34" charset="0"/>
                <a:ea typeface="ＭＳ Ｐゴシック" panose="020B0600070205080204" pitchFamily="34" charset="-128"/>
              </a:defRPr>
            </a:lvl2pPr>
            <a:lvl3pPr marL="1114425" indent="-222250">
              <a:defRPr>
                <a:solidFill>
                  <a:schemeClr val="tx1"/>
                </a:solidFill>
                <a:latin typeface="Arial" panose="020B0604020202020204" pitchFamily="34" charset="0"/>
                <a:ea typeface="ＭＳ Ｐゴシック" panose="020B0600070205080204" pitchFamily="34" charset="-128"/>
              </a:defRPr>
            </a:lvl3pPr>
            <a:lvl4pPr marL="1558925" indent="-222250">
              <a:defRPr>
                <a:solidFill>
                  <a:schemeClr val="tx1"/>
                </a:solidFill>
                <a:latin typeface="Arial" panose="020B0604020202020204" pitchFamily="34" charset="0"/>
                <a:ea typeface="ＭＳ Ｐゴシック" panose="020B0600070205080204" pitchFamily="34" charset="-128"/>
              </a:defRPr>
            </a:lvl4pPr>
            <a:lvl5pPr marL="2005013" indent="-222250">
              <a:defRPr>
                <a:solidFill>
                  <a:schemeClr val="tx1"/>
                </a:solidFill>
                <a:latin typeface="Arial" panose="020B0604020202020204" pitchFamily="34" charset="0"/>
                <a:ea typeface="ＭＳ Ｐゴシック" panose="020B0600070205080204" pitchFamily="34" charset="-128"/>
              </a:defRPr>
            </a:lvl5pPr>
            <a:lvl6pPr marL="2462213" indent="-2222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19413" indent="-2222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76613" indent="-2222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33813" indent="-2222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C50A79B-917E-9E40-A94D-E934A191DC0A}" type="slidenum">
              <a:rPr lang="en-US" altLang="en-US" smtClean="0">
                <a:latin typeface="Calibri" panose="020F0502020204030204" pitchFamily="34" charset="0"/>
              </a:rPr>
              <a:pPr/>
              <a:t>36</a:t>
            </a:fld>
            <a:endParaRPr lang="en-US" altLang="en-US">
              <a:latin typeface="Calibri" panose="020F0502020204030204" pitchFamily="34" charset="0"/>
            </a:endParaRPr>
          </a:p>
        </p:txBody>
      </p:sp>
      <p:sp>
        <p:nvSpPr>
          <p:cNvPr id="52226" name="Rectangle 2">
            <a:extLst>
              <a:ext uri="{FF2B5EF4-FFF2-40B4-BE49-F238E27FC236}">
                <a16:creationId xmlns:a16="http://schemas.microsoft.com/office/drawing/2014/main" id="{65173D35-E2D1-EF4E-A4F0-7B321E03A5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a:extLst>
              <a:ext uri="{FF2B5EF4-FFF2-40B4-BE49-F238E27FC236}">
                <a16:creationId xmlns:a16="http://schemas.microsoft.com/office/drawing/2014/main" id="{A57D4BD6-6D4C-DD4B-9E89-EFFA8D9ABA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en-US"/>
              <a:t>Figure 5-3 </a:t>
            </a:r>
            <a:r>
              <a:rPr lang="en-US" altLang="en-US"/>
              <a:t>The F1 and F2 results of crosses involving the yellow-body, white-eye mutations and the white-eye, miniature-wing mutations. In cross A, 1.3 percent of the F2 flies (males and females) demonstrate recombinant phenotypes, which express either white or yellow. In cross B, 37.2 percent of the F2 flies (males and females) demonstrate recombinant phenotypes, which are either miniature or white mutants.</a:t>
            </a:r>
            <a:endParaRPr lang="en-GB" altLang="en-US"/>
          </a:p>
        </p:txBody>
      </p:sp>
    </p:spTree>
    <p:extLst>
      <p:ext uri="{BB962C8B-B14F-4D97-AF65-F5344CB8AC3E}">
        <p14:creationId xmlns:p14="http://schemas.microsoft.com/office/powerpoint/2010/main" val="2964223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963325BA-E38B-E542-9429-C492B19128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23900" indent="-277813">
              <a:defRPr>
                <a:solidFill>
                  <a:schemeClr val="tx1"/>
                </a:solidFill>
                <a:latin typeface="Arial" panose="020B0604020202020204" pitchFamily="34" charset="0"/>
                <a:ea typeface="ＭＳ Ｐゴシック" panose="020B0600070205080204" pitchFamily="34" charset="-128"/>
              </a:defRPr>
            </a:lvl2pPr>
            <a:lvl3pPr marL="1114425" indent="-222250">
              <a:defRPr>
                <a:solidFill>
                  <a:schemeClr val="tx1"/>
                </a:solidFill>
                <a:latin typeface="Arial" panose="020B0604020202020204" pitchFamily="34" charset="0"/>
                <a:ea typeface="ＭＳ Ｐゴシック" panose="020B0600070205080204" pitchFamily="34" charset="-128"/>
              </a:defRPr>
            </a:lvl3pPr>
            <a:lvl4pPr marL="1558925" indent="-222250">
              <a:defRPr>
                <a:solidFill>
                  <a:schemeClr val="tx1"/>
                </a:solidFill>
                <a:latin typeface="Arial" panose="020B0604020202020204" pitchFamily="34" charset="0"/>
                <a:ea typeface="ＭＳ Ｐゴシック" panose="020B0600070205080204" pitchFamily="34" charset="-128"/>
              </a:defRPr>
            </a:lvl4pPr>
            <a:lvl5pPr marL="2005013" indent="-222250">
              <a:defRPr>
                <a:solidFill>
                  <a:schemeClr val="tx1"/>
                </a:solidFill>
                <a:latin typeface="Arial" panose="020B0604020202020204" pitchFamily="34" charset="0"/>
                <a:ea typeface="ＭＳ Ｐゴシック" panose="020B0600070205080204" pitchFamily="34" charset="-128"/>
              </a:defRPr>
            </a:lvl5pPr>
            <a:lvl6pPr marL="2462213" indent="-2222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19413" indent="-2222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76613" indent="-2222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33813" indent="-2222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057E239-902D-544D-A67A-DC3243171760}" type="slidenum">
              <a:rPr lang="en-US" altLang="en-US" smtClean="0">
                <a:latin typeface="Calibri" panose="020F0502020204030204" pitchFamily="34" charset="0"/>
              </a:rPr>
              <a:pPr/>
              <a:t>41</a:t>
            </a:fld>
            <a:endParaRPr lang="en-US" altLang="en-US">
              <a:latin typeface="Calibri" panose="020F0502020204030204" pitchFamily="34" charset="0"/>
            </a:endParaRPr>
          </a:p>
        </p:txBody>
      </p:sp>
      <p:sp>
        <p:nvSpPr>
          <p:cNvPr id="58370" name="Rectangle 2">
            <a:extLst>
              <a:ext uri="{FF2B5EF4-FFF2-40B4-BE49-F238E27FC236}">
                <a16:creationId xmlns:a16="http://schemas.microsoft.com/office/drawing/2014/main" id="{6C026523-709E-D64E-B4D5-778B8DF416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a:extLst>
              <a:ext uri="{FF2B5EF4-FFF2-40B4-BE49-F238E27FC236}">
                <a16:creationId xmlns:a16="http://schemas.microsoft.com/office/drawing/2014/main" id="{A65A2FEC-55A4-F145-A55B-222350E229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en-US"/>
              <a:t>Figure 5-4 </a:t>
            </a:r>
            <a:r>
              <a:rPr lang="en-US" altLang="en-US"/>
              <a:t>A map of the yellow (y), white (w), and miniature (m) genes on the X chromosome of Drosophila melanogaster. Each number represents the percentage of recombinant offspring produced in one of three crosses, each involving two different genes.</a:t>
            </a:r>
            <a:endParaRPr lang="en-GB" altLang="en-US"/>
          </a:p>
        </p:txBody>
      </p:sp>
    </p:spTree>
    <p:extLst>
      <p:ext uri="{BB962C8B-B14F-4D97-AF65-F5344CB8AC3E}">
        <p14:creationId xmlns:p14="http://schemas.microsoft.com/office/powerpoint/2010/main" val="3770969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BF18F71-9C4E-44A9-A342-783EC6932816}"/>
              </a:ext>
            </a:extLst>
          </p:cNvPr>
          <p:cNvSpPr>
            <a:spLocks noGrp="1"/>
          </p:cNvSpPr>
          <p:nvPr>
            <p:ph type="dt" sz="half" idx="10"/>
          </p:nvPr>
        </p:nvSpPr>
        <p:spPr/>
        <p:txBody>
          <a:bodyPr/>
          <a:lstStyle>
            <a:lvl1pPr>
              <a:defRPr/>
            </a:lvl1pPr>
          </a:lstStyle>
          <a:p>
            <a:pPr>
              <a:defRPr/>
            </a:pPr>
            <a:fld id="{C13504D5-5054-435A-A211-32CD5B3D5E5D}" type="datetimeFigureOut">
              <a:rPr lang="en-US" altLang="en-US"/>
              <a:pPr>
                <a:defRPr/>
              </a:pPr>
              <a:t>11/4/19</a:t>
            </a:fld>
            <a:endParaRPr lang="en-US" altLang="en-US"/>
          </a:p>
        </p:txBody>
      </p:sp>
      <p:sp>
        <p:nvSpPr>
          <p:cNvPr id="5" name="Footer Placeholder 4">
            <a:extLst>
              <a:ext uri="{FF2B5EF4-FFF2-40B4-BE49-F238E27FC236}">
                <a16:creationId xmlns:a16="http://schemas.microsoft.com/office/drawing/2014/main" id="{8F46BB5E-D1F8-4EB1-8653-82A34B1633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358BA6-8061-4ABF-BC57-3FC4EFD67429}"/>
              </a:ext>
            </a:extLst>
          </p:cNvPr>
          <p:cNvSpPr>
            <a:spLocks noGrp="1"/>
          </p:cNvSpPr>
          <p:nvPr>
            <p:ph type="sldNum" sz="quarter" idx="12"/>
          </p:nvPr>
        </p:nvSpPr>
        <p:spPr/>
        <p:txBody>
          <a:bodyPr/>
          <a:lstStyle>
            <a:lvl1pPr>
              <a:defRPr/>
            </a:lvl1pPr>
          </a:lstStyle>
          <a:p>
            <a:pPr>
              <a:defRPr/>
            </a:pPr>
            <a:fld id="{41B4F650-B2BA-48EC-B475-ACB76B60B961}" type="slidenum">
              <a:rPr lang="en-US" altLang="en-US"/>
              <a:pPr>
                <a:defRPr/>
              </a:pPr>
              <a:t>‹#›</a:t>
            </a:fld>
            <a:endParaRPr lang="en-US" altLang="en-US"/>
          </a:p>
        </p:txBody>
      </p:sp>
    </p:spTree>
    <p:extLst>
      <p:ext uri="{BB962C8B-B14F-4D97-AF65-F5344CB8AC3E}">
        <p14:creationId xmlns:p14="http://schemas.microsoft.com/office/powerpoint/2010/main" val="222100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5FF34-4300-4A97-A66B-5A98290DF4F4}"/>
              </a:ext>
            </a:extLst>
          </p:cNvPr>
          <p:cNvSpPr>
            <a:spLocks noGrp="1"/>
          </p:cNvSpPr>
          <p:nvPr>
            <p:ph type="dt" sz="half" idx="10"/>
          </p:nvPr>
        </p:nvSpPr>
        <p:spPr/>
        <p:txBody>
          <a:bodyPr/>
          <a:lstStyle>
            <a:lvl1pPr>
              <a:defRPr/>
            </a:lvl1pPr>
          </a:lstStyle>
          <a:p>
            <a:pPr>
              <a:defRPr/>
            </a:pPr>
            <a:fld id="{7F937BEB-3793-43E6-BB96-D0FCC118C386}" type="datetimeFigureOut">
              <a:rPr lang="en-US" altLang="en-US"/>
              <a:pPr>
                <a:defRPr/>
              </a:pPr>
              <a:t>11/4/19</a:t>
            </a:fld>
            <a:endParaRPr lang="en-US" altLang="en-US"/>
          </a:p>
        </p:txBody>
      </p:sp>
      <p:sp>
        <p:nvSpPr>
          <p:cNvPr id="5" name="Footer Placeholder 4">
            <a:extLst>
              <a:ext uri="{FF2B5EF4-FFF2-40B4-BE49-F238E27FC236}">
                <a16:creationId xmlns:a16="http://schemas.microsoft.com/office/drawing/2014/main" id="{5047E483-C158-4B52-B6DD-FA99660B87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F78FA5-D978-46F6-96B6-D823C63FA626}"/>
              </a:ext>
            </a:extLst>
          </p:cNvPr>
          <p:cNvSpPr>
            <a:spLocks noGrp="1"/>
          </p:cNvSpPr>
          <p:nvPr>
            <p:ph type="sldNum" sz="quarter" idx="12"/>
          </p:nvPr>
        </p:nvSpPr>
        <p:spPr/>
        <p:txBody>
          <a:bodyPr/>
          <a:lstStyle>
            <a:lvl1pPr>
              <a:defRPr/>
            </a:lvl1pPr>
          </a:lstStyle>
          <a:p>
            <a:pPr>
              <a:defRPr/>
            </a:pPr>
            <a:fld id="{B75A0353-0CCE-441F-A7C0-9E244E7A0DE8}" type="slidenum">
              <a:rPr lang="en-US" altLang="en-US"/>
              <a:pPr>
                <a:defRPr/>
              </a:pPr>
              <a:t>‹#›</a:t>
            </a:fld>
            <a:endParaRPr lang="en-US" altLang="en-US"/>
          </a:p>
        </p:txBody>
      </p:sp>
    </p:spTree>
    <p:extLst>
      <p:ext uri="{BB962C8B-B14F-4D97-AF65-F5344CB8AC3E}">
        <p14:creationId xmlns:p14="http://schemas.microsoft.com/office/powerpoint/2010/main" val="3111629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E5A78-3DDB-4BBA-AD10-3AAF3B1D613F}"/>
              </a:ext>
            </a:extLst>
          </p:cNvPr>
          <p:cNvSpPr>
            <a:spLocks noGrp="1"/>
          </p:cNvSpPr>
          <p:nvPr>
            <p:ph type="dt" sz="half" idx="10"/>
          </p:nvPr>
        </p:nvSpPr>
        <p:spPr/>
        <p:txBody>
          <a:bodyPr/>
          <a:lstStyle>
            <a:lvl1pPr>
              <a:defRPr/>
            </a:lvl1pPr>
          </a:lstStyle>
          <a:p>
            <a:pPr>
              <a:defRPr/>
            </a:pPr>
            <a:fld id="{C209BF4B-9E97-4408-9E11-C7B468A16FEC}" type="datetimeFigureOut">
              <a:rPr lang="en-US" altLang="en-US"/>
              <a:pPr>
                <a:defRPr/>
              </a:pPr>
              <a:t>11/4/19</a:t>
            </a:fld>
            <a:endParaRPr lang="en-US" altLang="en-US"/>
          </a:p>
        </p:txBody>
      </p:sp>
      <p:sp>
        <p:nvSpPr>
          <p:cNvPr id="5" name="Footer Placeholder 4">
            <a:extLst>
              <a:ext uri="{FF2B5EF4-FFF2-40B4-BE49-F238E27FC236}">
                <a16:creationId xmlns:a16="http://schemas.microsoft.com/office/drawing/2014/main" id="{0C288F81-C685-4CCF-B435-91EE6C16416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B2830E-4619-4A14-9F11-549010C4CA8F}"/>
              </a:ext>
            </a:extLst>
          </p:cNvPr>
          <p:cNvSpPr>
            <a:spLocks noGrp="1"/>
          </p:cNvSpPr>
          <p:nvPr>
            <p:ph type="sldNum" sz="quarter" idx="12"/>
          </p:nvPr>
        </p:nvSpPr>
        <p:spPr/>
        <p:txBody>
          <a:bodyPr/>
          <a:lstStyle>
            <a:lvl1pPr>
              <a:defRPr/>
            </a:lvl1pPr>
          </a:lstStyle>
          <a:p>
            <a:pPr>
              <a:defRPr/>
            </a:pPr>
            <a:fld id="{E03D0414-6EE9-4F62-AA21-B423E6F763B1}" type="slidenum">
              <a:rPr lang="en-US" altLang="en-US"/>
              <a:pPr>
                <a:defRPr/>
              </a:pPr>
              <a:t>‹#›</a:t>
            </a:fld>
            <a:endParaRPr lang="en-US" altLang="en-US"/>
          </a:p>
        </p:txBody>
      </p:sp>
    </p:spTree>
    <p:extLst>
      <p:ext uri="{BB962C8B-B14F-4D97-AF65-F5344CB8AC3E}">
        <p14:creationId xmlns:p14="http://schemas.microsoft.com/office/powerpoint/2010/main" val="21304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A7C6D-CBBF-4323-9839-58BC457D6681}"/>
              </a:ext>
            </a:extLst>
          </p:cNvPr>
          <p:cNvSpPr>
            <a:spLocks noGrp="1"/>
          </p:cNvSpPr>
          <p:nvPr>
            <p:ph type="dt" sz="half" idx="10"/>
          </p:nvPr>
        </p:nvSpPr>
        <p:spPr/>
        <p:txBody>
          <a:bodyPr/>
          <a:lstStyle>
            <a:lvl1pPr>
              <a:defRPr/>
            </a:lvl1pPr>
          </a:lstStyle>
          <a:p>
            <a:pPr>
              <a:defRPr/>
            </a:pPr>
            <a:fld id="{5480A1B3-B5EB-4EFE-A9A1-1EC9C37A7AA1}" type="datetimeFigureOut">
              <a:rPr lang="en-US" altLang="en-US"/>
              <a:pPr>
                <a:defRPr/>
              </a:pPr>
              <a:t>11/4/19</a:t>
            </a:fld>
            <a:endParaRPr lang="en-US" altLang="en-US"/>
          </a:p>
        </p:txBody>
      </p:sp>
      <p:sp>
        <p:nvSpPr>
          <p:cNvPr id="5" name="Footer Placeholder 4">
            <a:extLst>
              <a:ext uri="{FF2B5EF4-FFF2-40B4-BE49-F238E27FC236}">
                <a16:creationId xmlns:a16="http://schemas.microsoft.com/office/drawing/2014/main" id="{F1548139-B5C4-47F2-894F-1FABCC2AFB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5A1372-F2B8-47FC-B034-12D281791F8A}"/>
              </a:ext>
            </a:extLst>
          </p:cNvPr>
          <p:cNvSpPr>
            <a:spLocks noGrp="1"/>
          </p:cNvSpPr>
          <p:nvPr>
            <p:ph type="sldNum" sz="quarter" idx="12"/>
          </p:nvPr>
        </p:nvSpPr>
        <p:spPr/>
        <p:txBody>
          <a:bodyPr/>
          <a:lstStyle>
            <a:lvl1pPr>
              <a:defRPr/>
            </a:lvl1pPr>
          </a:lstStyle>
          <a:p>
            <a:pPr>
              <a:defRPr/>
            </a:pPr>
            <a:fld id="{A5E3C966-C393-4FB6-8B81-744FE7AD1F29}" type="slidenum">
              <a:rPr lang="en-US" altLang="en-US"/>
              <a:pPr>
                <a:defRPr/>
              </a:pPr>
              <a:t>‹#›</a:t>
            </a:fld>
            <a:endParaRPr lang="en-US" altLang="en-US"/>
          </a:p>
        </p:txBody>
      </p:sp>
    </p:spTree>
    <p:extLst>
      <p:ext uri="{BB962C8B-B14F-4D97-AF65-F5344CB8AC3E}">
        <p14:creationId xmlns:p14="http://schemas.microsoft.com/office/powerpoint/2010/main" val="398700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DC110B-DD2E-4C9C-B63D-9C2743BCF713}"/>
              </a:ext>
            </a:extLst>
          </p:cNvPr>
          <p:cNvSpPr>
            <a:spLocks noGrp="1"/>
          </p:cNvSpPr>
          <p:nvPr>
            <p:ph type="dt" sz="half" idx="10"/>
          </p:nvPr>
        </p:nvSpPr>
        <p:spPr/>
        <p:txBody>
          <a:bodyPr/>
          <a:lstStyle>
            <a:lvl1pPr>
              <a:defRPr/>
            </a:lvl1pPr>
          </a:lstStyle>
          <a:p>
            <a:pPr>
              <a:defRPr/>
            </a:pPr>
            <a:fld id="{F4771B45-374B-4E7C-B936-92FA5156DC17}" type="datetimeFigureOut">
              <a:rPr lang="en-US" altLang="en-US"/>
              <a:pPr>
                <a:defRPr/>
              </a:pPr>
              <a:t>11/4/19</a:t>
            </a:fld>
            <a:endParaRPr lang="en-US" altLang="en-US"/>
          </a:p>
        </p:txBody>
      </p:sp>
      <p:sp>
        <p:nvSpPr>
          <p:cNvPr id="5" name="Footer Placeholder 4">
            <a:extLst>
              <a:ext uri="{FF2B5EF4-FFF2-40B4-BE49-F238E27FC236}">
                <a16:creationId xmlns:a16="http://schemas.microsoft.com/office/drawing/2014/main" id="{BD07AD27-F437-4B2D-ABD6-830E1F89FB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5526FE-5930-4227-9741-A2667DAFE6C1}"/>
              </a:ext>
            </a:extLst>
          </p:cNvPr>
          <p:cNvSpPr>
            <a:spLocks noGrp="1"/>
          </p:cNvSpPr>
          <p:nvPr>
            <p:ph type="sldNum" sz="quarter" idx="12"/>
          </p:nvPr>
        </p:nvSpPr>
        <p:spPr/>
        <p:txBody>
          <a:bodyPr/>
          <a:lstStyle>
            <a:lvl1pPr>
              <a:defRPr/>
            </a:lvl1pPr>
          </a:lstStyle>
          <a:p>
            <a:pPr>
              <a:defRPr/>
            </a:pPr>
            <a:fld id="{3DFE95AE-171A-453F-9A65-31BCA20B13C5}" type="slidenum">
              <a:rPr lang="en-US" altLang="en-US"/>
              <a:pPr>
                <a:defRPr/>
              </a:pPr>
              <a:t>‹#›</a:t>
            </a:fld>
            <a:endParaRPr lang="en-US" altLang="en-US"/>
          </a:p>
        </p:txBody>
      </p:sp>
    </p:spTree>
    <p:extLst>
      <p:ext uri="{BB962C8B-B14F-4D97-AF65-F5344CB8AC3E}">
        <p14:creationId xmlns:p14="http://schemas.microsoft.com/office/powerpoint/2010/main" val="136967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7829377-EF70-4249-8F76-35F586EDCC15}"/>
              </a:ext>
            </a:extLst>
          </p:cNvPr>
          <p:cNvSpPr>
            <a:spLocks noGrp="1"/>
          </p:cNvSpPr>
          <p:nvPr>
            <p:ph type="dt" sz="half" idx="10"/>
          </p:nvPr>
        </p:nvSpPr>
        <p:spPr/>
        <p:txBody>
          <a:bodyPr/>
          <a:lstStyle>
            <a:lvl1pPr>
              <a:defRPr/>
            </a:lvl1pPr>
          </a:lstStyle>
          <a:p>
            <a:pPr>
              <a:defRPr/>
            </a:pPr>
            <a:fld id="{2F16B9A3-1802-4C8B-BAC6-3411A542377A}" type="datetimeFigureOut">
              <a:rPr lang="en-US" altLang="en-US"/>
              <a:pPr>
                <a:defRPr/>
              </a:pPr>
              <a:t>11/4/19</a:t>
            </a:fld>
            <a:endParaRPr lang="en-US" altLang="en-US"/>
          </a:p>
        </p:txBody>
      </p:sp>
      <p:sp>
        <p:nvSpPr>
          <p:cNvPr id="6" name="Footer Placeholder 4">
            <a:extLst>
              <a:ext uri="{FF2B5EF4-FFF2-40B4-BE49-F238E27FC236}">
                <a16:creationId xmlns:a16="http://schemas.microsoft.com/office/drawing/2014/main" id="{86939EFF-AD78-44B0-A35B-480E720BAC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AC93D91-5D54-471C-B67F-28BBFECD5250}"/>
              </a:ext>
            </a:extLst>
          </p:cNvPr>
          <p:cNvSpPr>
            <a:spLocks noGrp="1"/>
          </p:cNvSpPr>
          <p:nvPr>
            <p:ph type="sldNum" sz="quarter" idx="12"/>
          </p:nvPr>
        </p:nvSpPr>
        <p:spPr/>
        <p:txBody>
          <a:bodyPr/>
          <a:lstStyle>
            <a:lvl1pPr>
              <a:defRPr/>
            </a:lvl1pPr>
          </a:lstStyle>
          <a:p>
            <a:pPr>
              <a:defRPr/>
            </a:pPr>
            <a:fld id="{9EF8261B-1930-42CF-A1BD-8291610822BE}" type="slidenum">
              <a:rPr lang="en-US" altLang="en-US"/>
              <a:pPr>
                <a:defRPr/>
              </a:pPr>
              <a:t>‹#›</a:t>
            </a:fld>
            <a:endParaRPr lang="en-US" altLang="en-US"/>
          </a:p>
        </p:txBody>
      </p:sp>
    </p:spTree>
    <p:extLst>
      <p:ext uri="{BB962C8B-B14F-4D97-AF65-F5344CB8AC3E}">
        <p14:creationId xmlns:p14="http://schemas.microsoft.com/office/powerpoint/2010/main" val="180965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42211FA-53D8-4753-9CA0-A719549345D1}"/>
              </a:ext>
            </a:extLst>
          </p:cNvPr>
          <p:cNvSpPr>
            <a:spLocks noGrp="1"/>
          </p:cNvSpPr>
          <p:nvPr>
            <p:ph type="dt" sz="half" idx="10"/>
          </p:nvPr>
        </p:nvSpPr>
        <p:spPr/>
        <p:txBody>
          <a:bodyPr/>
          <a:lstStyle>
            <a:lvl1pPr>
              <a:defRPr/>
            </a:lvl1pPr>
          </a:lstStyle>
          <a:p>
            <a:pPr>
              <a:defRPr/>
            </a:pPr>
            <a:fld id="{2C694061-C2BC-4AC5-AA68-91FF970BD6ED}" type="datetimeFigureOut">
              <a:rPr lang="en-US" altLang="en-US"/>
              <a:pPr>
                <a:defRPr/>
              </a:pPr>
              <a:t>11/4/19</a:t>
            </a:fld>
            <a:endParaRPr lang="en-US" altLang="en-US"/>
          </a:p>
        </p:txBody>
      </p:sp>
      <p:sp>
        <p:nvSpPr>
          <p:cNvPr id="8" name="Footer Placeholder 4">
            <a:extLst>
              <a:ext uri="{FF2B5EF4-FFF2-40B4-BE49-F238E27FC236}">
                <a16:creationId xmlns:a16="http://schemas.microsoft.com/office/drawing/2014/main" id="{BDAC4C7C-55F4-43BD-B5AD-2A1FAD16A6A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D588CB8-66C9-4FE7-93A8-D2048D057614}"/>
              </a:ext>
            </a:extLst>
          </p:cNvPr>
          <p:cNvSpPr>
            <a:spLocks noGrp="1"/>
          </p:cNvSpPr>
          <p:nvPr>
            <p:ph type="sldNum" sz="quarter" idx="12"/>
          </p:nvPr>
        </p:nvSpPr>
        <p:spPr/>
        <p:txBody>
          <a:bodyPr/>
          <a:lstStyle>
            <a:lvl1pPr>
              <a:defRPr/>
            </a:lvl1pPr>
          </a:lstStyle>
          <a:p>
            <a:pPr>
              <a:defRPr/>
            </a:pPr>
            <a:fld id="{27AB6CD8-FB1A-45D0-9793-0AF4F90E61E2}" type="slidenum">
              <a:rPr lang="en-US" altLang="en-US"/>
              <a:pPr>
                <a:defRPr/>
              </a:pPr>
              <a:t>‹#›</a:t>
            </a:fld>
            <a:endParaRPr lang="en-US" altLang="en-US"/>
          </a:p>
        </p:txBody>
      </p:sp>
    </p:spTree>
    <p:extLst>
      <p:ext uri="{BB962C8B-B14F-4D97-AF65-F5344CB8AC3E}">
        <p14:creationId xmlns:p14="http://schemas.microsoft.com/office/powerpoint/2010/main" val="85187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EBFB474-8A2F-4023-B92D-9F7A516F19D7}"/>
              </a:ext>
            </a:extLst>
          </p:cNvPr>
          <p:cNvSpPr>
            <a:spLocks noGrp="1"/>
          </p:cNvSpPr>
          <p:nvPr>
            <p:ph type="dt" sz="half" idx="10"/>
          </p:nvPr>
        </p:nvSpPr>
        <p:spPr/>
        <p:txBody>
          <a:bodyPr/>
          <a:lstStyle>
            <a:lvl1pPr>
              <a:defRPr/>
            </a:lvl1pPr>
          </a:lstStyle>
          <a:p>
            <a:pPr>
              <a:defRPr/>
            </a:pPr>
            <a:fld id="{E4E0140B-9DD2-4419-9BF7-D27D53144A62}" type="datetimeFigureOut">
              <a:rPr lang="en-US" altLang="en-US"/>
              <a:pPr>
                <a:defRPr/>
              </a:pPr>
              <a:t>11/4/19</a:t>
            </a:fld>
            <a:endParaRPr lang="en-US" altLang="en-US"/>
          </a:p>
        </p:txBody>
      </p:sp>
      <p:sp>
        <p:nvSpPr>
          <p:cNvPr id="4" name="Footer Placeholder 4">
            <a:extLst>
              <a:ext uri="{FF2B5EF4-FFF2-40B4-BE49-F238E27FC236}">
                <a16:creationId xmlns:a16="http://schemas.microsoft.com/office/drawing/2014/main" id="{0DB87FAB-BC2C-4EEE-A12C-3D2AE8764D1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624F4C0-F271-4B46-8925-7170984291CF}"/>
              </a:ext>
            </a:extLst>
          </p:cNvPr>
          <p:cNvSpPr>
            <a:spLocks noGrp="1"/>
          </p:cNvSpPr>
          <p:nvPr>
            <p:ph type="sldNum" sz="quarter" idx="12"/>
          </p:nvPr>
        </p:nvSpPr>
        <p:spPr/>
        <p:txBody>
          <a:bodyPr/>
          <a:lstStyle>
            <a:lvl1pPr>
              <a:defRPr/>
            </a:lvl1pPr>
          </a:lstStyle>
          <a:p>
            <a:pPr>
              <a:defRPr/>
            </a:pPr>
            <a:fld id="{11F50669-8593-467E-B722-38AFBB8524B2}" type="slidenum">
              <a:rPr lang="en-US" altLang="en-US"/>
              <a:pPr>
                <a:defRPr/>
              </a:pPr>
              <a:t>‹#›</a:t>
            </a:fld>
            <a:endParaRPr lang="en-US" altLang="en-US"/>
          </a:p>
        </p:txBody>
      </p:sp>
    </p:spTree>
    <p:extLst>
      <p:ext uri="{BB962C8B-B14F-4D97-AF65-F5344CB8AC3E}">
        <p14:creationId xmlns:p14="http://schemas.microsoft.com/office/powerpoint/2010/main" val="37206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093D189-F66D-4950-A895-185334F8BEDD}"/>
              </a:ext>
            </a:extLst>
          </p:cNvPr>
          <p:cNvSpPr>
            <a:spLocks noGrp="1"/>
          </p:cNvSpPr>
          <p:nvPr>
            <p:ph type="dt" sz="half" idx="10"/>
          </p:nvPr>
        </p:nvSpPr>
        <p:spPr/>
        <p:txBody>
          <a:bodyPr/>
          <a:lstStyle>
            <a:lvl1pPr>
              <a:defRPr/>
            </a:lvl1pPr>
          </a:lstStyle>
          <a:p>
            <a:pPr>
              <a:defRPr/>
            </a:pPr>
            <a:fld id="{9C1E1116-D968-4423-940B-16E3CAC5A774}" type="datetimeFigureOut">
              <a:rPr lang="en-US" altLang="en-US"/>
              <a:pPr>
                <a:defRPr/>
              </a:pPr>
              <a:t>11/4/19</a:t>
            </a:fld>
            <a:endParaRPr lang="en-US" altLang="en-US"/>
          </a:p>
        </p:txBody>
      </p:sp>
      <p:sp>
        <p:nvSpPr>
          <p:cNvPr id="3" name="Footer Placeholder 4">
            <a:extLst>
              <a:ext uri="{FF2B5EF4-FFF2-40B4-BE49-F238E27FC236}">
                <a16:creationId xmlns:a16="http://schemas.microsoft.com/office/drawing/2014/main" id="{1824DE60-65A3-42ED-AF2A-1DE5E349452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FCAFE95-8D5D-40A1-9119-52F27AC9A496}"/>
              </a:ext>
            </a:extLst>
          </p:cNvPr>
          <p:cNvSpPr>
            <a:spLocks noGrp="1"/>
          </p:cNvSpPr>
          <p:nvPr>
            <p:ph type="sldNum" sz="quarter" idx="12"/>
          </p:nvPr>
        </p:nvSpPr>
        <p:spPr/>
        <p:txBody>
          <a:bodyPr/>
          <a:lstStyle>
            <a:lvl1pPr>
              <a:defRPr/>
            </a:lvl1pPr>
          </a:lstStyle>
          <a:p>
            <a:pPr>
              <a:defRPr/>
            </a:pPr>
            <a:fld id="{717C4A43-0D9C-4EA2-BFE0-32EE84EA6218}" type="slidenum">
              <a:rPr lang="en-US" altLang="en-US"/>
              <a:pPr>
                <a:defRPr/>
              </a:pPr>
              <a:t>‹#›</a:t>
            </a:fld>
            <a:endParaRPr lang="en-US" altLang="en-US"/>
          </a:p>
        </p:txBody>
      </p:sp>
    </p:spTree>
    <p:extLst>
      <p:ext uri="{BB962C8B-B14F-4D97-AF65-F5344CB8AC3E}">
        <p14:creationId xmlns:p14="http://schemas.microsoft.com/office/powerpoint/2010/main" val="385457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2F52DE7-5B78-4CE1-A79D-A4F17BB466F7}"/>
              </a:ext>
            </a:extLst>
          </p:cNvPr>
          <p:cNvSpPr>
            <a:spLocks noGrp="1"/>
          </p:cNvSpPr>
          <p:nvPr>
            <p:ph type="dt" sz="half" idx="10"/>
          </p:nvPr>
        </p:nvSpPr>
        <p:spPr/>
        <p:txBody>
          <a:bodyPr/>
          <a:lstStyle>
            <a:lvl1pPr>
              <a:defRPr/>
            </a:lvl1pPr>
          </a:lstStyle>
          <a:p>
            <a:pPr>
              <a:defRPr/>
            </a:pPr>
            <a:fld id="{4EC9AEBA-562D-48D4-A2A9-2102C7685962}" type="datetimeFigureOut">
              <a:rPr lang="en-US" altLang="en-US"/>
              <a:pPr>
                <a:defRPr/>
              </a:pPr>
              <a:t>11/4/19</a:t>
            </a:fld>
            <a:endParaRPr lang="en-US" altLang="en-US"/>
          </a:p>
        </p:txBody>
      </p:sp>
      <p:sp>
        <p:nvSpPr>
          <p:cNvPr id="6" name="Footer Placeholder 4">
            <a:extLst>
              <a:ext uri="{FF2B5EF4-FFF2-40B4-BE49-F238E27FC236}">
                <a16:creationId xmlns:a16="http://schemas.microsoft.com/office/drawing/2014/main" id="{65BFD1CC-643F-4EA6-B348-C113353023D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E98ACFE-1129-4639-870C-486A9AC5A6EA}"/>
              </a:ext>
            </a:extLst>
          </p:cNvPr>
          <p:cNvSpPr>
            <a:spLocks noGrp="1"/>
          </p:cNvSpPr>
          <p:nvPr>
            <p:ph type="sldNum" sz="quarter" idx="12"/>
          </p:nvPr>
        </p:nvSpPr>
        <p:spPr/>
        <p:txBody>
          <a:bodyPr/>
          <a:lstStyle>
            <a:lvl1pPr>
              <a:defRPr/>
            </a:lvl1pPr>
          </a:lstStyle>
          <a:p>
            <a:pPr>
              <a:defRPr/>
            </a:pPr>
            <a:fld id="{C740481C-81C0-4A20-84F1-2120ADB1BB84}" type="slidenum">
              <a:rPr lang="en-US" altLang="en-US"/>
              <a:pPr>
                <a:defRPr/>
              </a:pPr>
              <a:t>‹#›</a:t>
            </a:fld>
            <a:endParaRPr lang="en-US" altLang="en-US"/>
          </a:p>
        </p:txBody>
      </p:sp>
    </p:spTree>
    <p:extLst>
      <p:ext uri="{BB962C8B-B14F-4D97-AF65-F5344CB8AC3E}">
        <p14:creationId xmlns:p14="http://schemas.microsoft.com/office/powerpoint/2010/main" val="62747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101D9B9-526D-411F-96A4-8BB32B0CA69D}"/>
              </a:ext>
            </a:extLst>
          </p:cNvPr>
          <p:cNvSpPr>
            <a:spLocks noGrp="1"/>
          </p:cNvSpPr>
          <p:nvPr>
            <p:ph type="dt" sz="half" idx="10"/>
          </p:nvPr>
        </p:nvSpPr>
        <p:spPr/>
        <p:txBody>
          <a:bodyPr/>
          <a:lstStyle>
            <a:lvl1pPr>
              <a:defRPr/>
            </a:lvl1pPr>
          </a:lstStyle>
          <a:p>
            <a:pPr>
              <a:defRPr/>
            </a:pPr>
            <a:fld id="{81AE4038-7BCD-488E-BEE3-40BF2B2189AE}" type="datetimeFigureOut">
              <a:rPr lang="en-US" altLang="en-US"/>
              <a:pPr>
                <a:defRPr/>
              </a:pPr>
              <a:t>11/4/19</a:t>
            </a:fld>
            <a:endParaRPr lang="en-US" altLang="en-US"/>
          </a:p>
        </p:txBody>
      </p:sp>
      <p:sp>
        <p:nvSpPr>
          <p:cNvPr id="6" name="Footer Placeholder 4">
            <a:extLst>
              <a:ext uri="{FF2B5EF4-FFF2-40B4-BE49-F238E27FC236}">
                <a16:creationId xmlns:a16="http://schemas.microsoft.com/office/drawing/2014/main" id="{DB3F24A2-B383-42A2-B93D-3C6178D90B4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F1B2C6-230E-4670-9FD1-534E1CCE2007}"/>
              </a:ext>
            </a:extLst>
          </p:cNvPr>
          <p:cNvSpPr>
            <a:spLocks noGrp="1"/>
          </p:cNvSpPr>
          <p:nvPr>
            <p:ph type="sldNum" sz="quarter" idx="12"/>
          </p:nvPr>
        </p:nvSpPr>
        <p:spPr/>
        <p:txBody>
          <a:bodyPr/>
          <a:lstStyle>
            <a:lvl1pPr>
              <a:defRPr/>
            </a:lvl1pPr>
          </a:lstStyle>
          <a:p>
            <a:pPr>
              <a:defRPr/>
            </a:pPr>
            <a:fld id="{986C9F5D-27B3-40E8-A66C-354AA23D2F7F}" type="slidenum">
              <a:rPr lang="en-US" altLang="en-US"/>
              <a:pPr>
                <a:defRPr/>
              </a:pPr>
              <a:t>‹#›</a:t>
            </a:fld>
            <a:endParaRPr lang="en-US" altLang="en-US"/>
          </a:p>
        </p:txBody>
      </p:sp>
    </p:spTree>
    <p:extLst>
      <p:ext uri="{BB962C8B-B14F-4D97-AF65-F5344CB8AC3E}">
        <p14:creationId xmlns:p14="http://schemas.microsoft.com/office/powerpoint/2010/main" val="29681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8E618B5-F462-420B-A633-08973081082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BF4E343-45D3-4902-802F-1B21B589E18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4A809AD-38E2-5342-AB79-0B062BB33ED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anose="020F0502020204030204" pitchFamily="34" charset="0"/>
              </a:defRPr>
            </a:lvl1pPr>
          </a:lstStyle>
          <a:p>
            <a:pPr>
              <a:defRPr/>
            </a:pPr>
            <a:fld id="{DF70F369-C911-4CFF-9130-84EABB09D334}" type="datetimeFigureOut">
              <a:rPr lang="en-US" altLang="en-US"/>
              <a:pPr>
                <a:defRPr/>
              </a:pPr>
              <a:t>11/4/19</a:t>
            </a:fld>
            <a:endParaRPr lang="en-US" altLang="en-US"/>
          </a:p>
        </p:txBody>
      </p:sp>
      <p:sp>
        <p:nvSpPr>
          <p:cNvPr id="5" name="Footer Placeholder 4">
            <a:extLst>
              <a:ext uri="{FF2B5EF4-FFF2-40B4-BE49-F238E27FC236}">
                <a16:creationId xmlns:a16="http://schemas.microsoft.com/office/drawing/2014/main" id="{C579167A-C6C4-9148-8C85-A40DC8FB54A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C695FACB-30E1-774C-9284-202A4CC2BE1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AA3860FF-4679-46A8-A755-F2C5FE14F2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426ED0D5-7FC6-4CA1-BC65-B2248FD0DB54}"/>
              </a:ext>
            </a:extLst>
          </p:cNvPr>
          <p:cNvSpPr>
            <a:spLocks noGrp="1"/>
          </p:cNvSpPr>
          <p:nvPr>
            <p:ph type="title"/>
          </p:nvPr>
        </p:nvSpPr>
        <p:spPr/>
        <p:txBody>
          <a:bodyPr/>
          <a:lstStyle/>
          <a:p>
            <a:r>
              <a:rPr lang="en-US" altLang="en-US" dirty="0">
                <a:ea typeface="MS PGothic"/>
              </a:rPr>
              <a:t>Lecture 26</a:t>
            </a:r>
            <a:br>
              <a:rPr lang="en-US" altLang="en-US" dirty="0"/>
            </a:br>
            <a:r>
              <a:rPr lang="en-US" altLang="en-US" dirty="0">
                <a:ea typeface="MS PGothic"/>
              </a:rPr>
              <a:t>November 4</a:t>
            </a:r>
            <a:r>
              <a:rPr lang="en-US" altLang="en-US" baseline="30000" dirty="0">
                <a:ea typeface="MS PGothic"/>
              </a:rPr>
              <a:t>th</a:t>
            </a:r>
            <a:r>
              <a:rPr lang="en-US" altLang="en-US" dirty="0">
                <a:ea typeface="MS PGothic"/>
              </a:rPr>
              <a:t> , 2019</a:t>
            </a:r>
          </a:p>
        </p:txBody>
      </p:sp>
      <p:sp>
        <p:nvSpPr>
          <p:cNvPr id="15362" name="Content Placeholder 2">
            <a:extLst>
              <a:ext uri="{FF2B5EF4-FFF2-40B4-BE49-F238E27FC236}">
                <a16:creationId xmlns:a16="http://schemas.microsoft.com/office/drawing/2014/main" id="{0B3BB630-F523-3E4C-9710-40C1DE4FC780}"/>
              </a:ext>
            </a:extLst>
          </p:cNvPr>
          <p:cNvSpPr>
            <a:spLocks noGrp="1"/>
          </p:cNvSpPr>
          <p:nvPr>
            <p:ph idx="1"/>
          </p:nvPr>
        </p:nvSpPr>
        <p:spPr>
          <a:xfrm>
            <a:off x="228600" y="1600200"/>
            <a:ext cx="8686800" cy="5257800"/>
          </a:xfrm>
        </p:spPr>
        <p:txBody>
          <a:bodyPr/>
          <a:lstStyle/>
          <a:p>
            <a:pPr marL="457200" lvl="1" indent="0">
              <a:buNone/>
              <a:defRPr/>
            </a:pPr>
            <a:r>
              <a:rPr lang="en-US" dirty="0">
                <a:ea typeface="MS PGothic" charset="0"/>
              </a:rPr>
              <a:t>Look carefully.  Choose a fly vial for you and your partner.  If one of your originals is there, choose it. If not, choose  another and label.  </a:t>
            </a:r>
          </a:p>
          <a:p>
            <a:pPr marL="457200" lvl="1" indent="0">
              <a:buNone/>
              <a:defRPr/>
            </a:pPr>
            <a:r>
              <a:rPr lang="en-US" dirty="0">
                <a:ea typeface="MS PGothic" charset="0"/>
              </a:rPr>
              <a:t> </a:t>
            </a:r>
          </a:p>
          <a:p>
            <a:pPr marL="457200" lvl="1" indent="0">
              <a:buNone/>
              <a:defRPr/>
            </a:pPr>
            <a:r>
              <a:rPr lang="en-US" dirty="0">
                <a:ea typeface="MS PGothic" charset="0"/>
              </a:rPr>
              <a:t>This week, some will need to clear out parent flies so as F1 emerge, we are not mistakenly analyzing  parents or mating parents with F1.  As soon as you see pupae, do this. </a:t>
            </a:r>
          </a:p>
          <a:p>
            <a:pPr marL="457200" lvl="1" indent="0">
              <a:buNone/>
              <a:defRPr/>
            </a:pPr>
            <a:r>
              <a:rPr lang="en-US" dirty="0">
                <a:ea typeface="MS PGothic" charset="0"/>
              </a:rPr>
              <a:t>The next cross is easier as we basically take the F1 males and females and let them do their thing!  The final analysis will be of the F2 offspring. </a:t>
            </a:r>
          </a:p>
          <a:p>
            <a:pPr marL="457200" lvl="1" indent="0">
              <a:buNone/>
              <a:defRPr/>
            </a:pPr>
            <a:endParaRPr lang="en-US" dirty="0">
              <a:ea typeface="MS PGothic" charset="0"/>
            </a:endParaRPr>
          </a:p>
          <a:p>
            <a:pPr>
              <a:defRPr/>
            </a:pPr>
            <a:endParaRPr lang="en-US" dirty="0">
              <a:ea typeface="MS PGothic" charset="0"/>
            </a:endParaRPr>
          </a:p>
          <a:p>
            <a:pPr>
              <a:defRPr/>
            </a:pPr>
            <a:endParaRPr lang="en-US" dirty="0">
              <a:ea typeface="MS PGothic" charset="0"/>
            </a:endParaRPr>
          </a:p>
          <a:p>
            <a:pPr>
              <a:defRPr/>
            </a:pPr>
            <a:endParaRPr lang="en-US" dirty="0">
              <a:ea typeface="MS PGothic"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E5F540C8-9845-2041-AC94-F5D13B89E299}"/>
              </a:ext>
            </a:extLst>
          </p:cNvPr>
          <p:cNvSpPr>
            <a:spLocks noGrp="1"/>
          </p:cNvSpPr>
          <p:nvPr>
            <p:ph type="title"/>
          </p:nvPr>
        </p:nvSpPr>
        <p:spPr/>
        <p:txBody>
          <a:bodyPr/>
          <a:lstStyle/>
          <a:p>
            <a:r>
              <a:rPr lang="en-US" altLang="en-US"/>
              <a:t>Chapter 5 – Linkage/Crossing over/ Chromosome mapping</a:t>
            </a:r>
          </a:p>
        </p:txBody>
      </p:sp>
      <p:sp>
        <p:nvSpPr>
          <p:cNvPr id="45058" name="Content Placeholder 2">
            <a:extLst>
              <a:ext uri="{FF2B5EF4-FFF2-40B4-BE49-F238E27FC236}">
                <a16:creationId xmlns:a16="http://schemas.microsoft.com/office/drawing/2014/main" id="{CD758DCF-6609-7C49-89CB-675166CD1A7B}"/>
              </a:ext>
            </a:extLst>
          </p:cNvPr>
          <p:cNvSpPr>
            <a:spLocks noGrp="1"/>
          </p:cNvSpPr>
          <p:nvPr>
            <p:ph idx="1"/>
          </p:nvPr>
        </p:nvSpPr>
        <p:spPr/>
        <p:txBody>
          <a:bodyPr/>
          <a:lstStyle/>
          <a:p>
            <a:r>
              <a:rPr lang="en-US" altLang="en-US"/>
              <a:t>We have spent much time studying one or a small number of genes contributing to specific traits:</a:t>
            </a:r>
          </a:p>
          <a:p>
            <a:endParaRPr lang="en-US" altLang="en-US"/>
          </a:p>
          <a:p>
            <a:pPr lvl="1"/>
            <a:r>
              <a:rPr lang="en-US" altLang="en-US"/>
              <a:t> e.g.     Isoagglutinogen gene---blood type</a:t>
            </a:r>
          </a:p>
          <a:p>
            <a:pPr lvl="1"/>
            <a:endParaRPr lang="en-US" altLang="en-US"/>
          </a:p>
          <a:p>
            <a:pPr lvl="1"/>
            <a:endParaRPr lang="en-US" altLang="en-US"/>
          </a:p>
          <a:p>
            <a:pPr lvl="1">
              <a:buFont typeface="Arial" panose="020B0604020202020204" pitchFamily="34" charset="0"/>
              <a:buNone/>
            </a:pPr>
            <a:endParaRPr lang="en-US" altLang="en-US"/>
          </a:p>
        </p:txBody>
      </p:sp>
    </p:spTree>
    <p:extLst>
      <p:ext uri="{BB962C8B-B14F-4D97-AF65-F5344CB8AC3E}">
        <p14:creationId xmlns:p14="http://schemas.microsoft.com/office/powerpoint/2010/main" val="1019743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0F4A78B6-B62C-2D44-9DD4-72381B8D0A04}"/>
              </a:ext>
            </a:extLst>
          </p:cNvPr>
          <p:cNvSpPr>
            <a:spLocks noGrp="1"/>
          </p:cNvSpPr>
          <p:nvPr>
            <p:ph type="title"/>
          </p:nvPr>
        </p:nvSpPr>
        <p:spPr/>
        <p:txBody>
          <a:bodyPr/>
          <a:lstStyle/>
          <a:p>
            <a:endParaRPr lang="en-US" altLang="en-US"/>
          </a:p>
        </p:txBody>
      </p:sp>
      <p:sp>
        <p:nvSpPr>
          <p:cNvPr id="46082" name="Content Placeholder 2">
            <a:extLst>
              <a:ext uri="{FF2B5EF4-FFF2-40B4-BE49-F238E27FC236}">
                <a16:creationId xmlns:a16="http://schemas.microsoft.com/office/drawing/2014/main" id="{12472F06-AF66-AC4B-BA10-BAD2223F30B5}"/>
              </a:ext>
            </a:extLst>
          </p:cNvPr>
          <p:cNvSpPr>
            <a:spLocks noGrp="1"/>
          </p:cNvSpPr>
          <p:nvPr>
            <p:ph idx="1"/>
          </p:nvPr>
        </p:nvSpPr>
        <p:spPr/>
        <p:txBody>
          <a:bodyPr/>
          <a:lstStyle/>
          <a:p>
            <a:r>
              <a:rPr lang="en-US" altLang="en-US"/>
              <a:t>Of course each of our genes is located on a specific chromosome with many other genes physically </a:t>
            </a:r>
            <a:r>
              <a:rPr lang="en-US" altLang="en-US" b="1" u="sng"/>
              <a:t>linked</a:t>
            </a:r>
            <a:r>
              <a:rPr lang="en-US" altLang="en-US"/>
              <a:t> to the same chromosome.</a:t>
            </a:r>
          </a:p>
          <a:p>
            <a:endParaRPr lang="en-US" altLang="en-US"/>
          </a:p>
          <a:p>
            <a:pPr>
              <a:buFont typeface="Arial" panose="020B0604020202020204" pitchFamily="34" charset="0"/>
              <a:buNone/>
            </a:pPr>
            <a:endParaRPr lang="en-US" altLang="en-US"/>
          </a:p>
          <a:p>
            <a:endParaRPr lang="en-US" altLang="en-US"/>
          </a:p>
          <a:p>
            <a:endParaRPr lang="en-US" altLang="en-US"/>
          </a:p>
        </p:txBody>
      </p:sp>
    </p:spTree>
    <p:extLst>
      <p:ext uri="{BB962C8B-B14F-4D97-AF65-F5344CB8AC3E}">
        <p14:creationId xmlns:p14="http://schemas.microsoft.com/office/powerpoint/2010/main" val="1485073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FD4B1985-9A36-5E4F-957F-F63990F947BA}"/>
              </a:ext>
            </a:extLst>
          </p:cNvPr>
          <p:cNvSpPr>
            <a:spLocks noGrp="1"/>
          </p:cNvSpPr>
          <p:nvPr>
            <p:ph type="title"/>
          </p:nvPr>
        </p:nvSpPr>
        <p:spPr/>
        <p:txBody>
          <a:bodyPr/>
          <a:lstStyle/>
          <a:p>
            <a:endParaRPr lang="en-US" altLang="en-US"/>
          </a:p>
        </p:txBody>
      </p:sp>
      <p:sp>
        <p:nvSpPr>
          <p:cNvPr id="47106" name="Content Placeholder 2">
            <a:extLst>
              <a:ext uri="{FF2B5EF4-FFF2-40B4-BE49-F238E27FC236}">
                <a16:creationId xmlns:a16="http://schemas.microsoft.com/office/drawing/2014/main" id="{DE0D5215-ADE6-6F4F-84FE-8DFC45B0054A}"/>
              </a:ext>
            </a:extLst>
          </p:cNvPr>
          <p:cNvSpPr>
            <a:spLocks noGrp="1"/>
          </p:cNvSpPr>
          <p:nvPr>
            <p:ph idx="1"/>
          </p:nvPr>
        </p:nvSpPr>
        <p:spPr/>
        <p:txBody>
          <a:bodyPr/>
          <a:lstStyle/>
          <a:p>
            <a:r>
              <a:rPr lang="en-US" altLang="en-US"/>
              <a:t>Who first described linkage…</a:t>
            </a:r>
          </a:p>
          <a:p>
            <a:endParaRPr lang="en-US" altLang="en-US"/>
          </a:p>
          <a:p>
            <a:pPr>
              <a:buFont typeface="Arial" panose="020B0604020202020204" pitchFamily="34" charset="0"/>
              <a:buNone/>
            </a:pPr>
            <a:r>
              <a:rPr lang="en-US" altLang="en-US"/>
              <a:t>	Thomas Morgan---X-linked genes (white eye mutation).</a:t>
            </a:r>
          </a:p>
        </p:txBody>
      </p:sp>
    </p:spTree>
    <p:extLst>
      <p:ext uri="{BB962C8B-B14F-4D97-AF65-F5344CB8AC3E}">
        <p14:creationId xmlns:p14="http://schemas.microsoft.com/office/powerpoint/2010/main" val="1580212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81552FE2-6F76-F54C-BEC2-BD9362A4479B}"/>
              </a:ext>
            </a:extLst>
          </p:cNvPr>
          <p:cNvSpPr>
            <a:spLocks noGrp="1"/>
          </p:cNvSpPr>
          <p:nvPr>
            <p:ph type="title"/>
          </p:nvPr>
        </p:nvSpPr>
        <p:spPr/>
        <p:txBody>
          <a:bodyPr/>
          <a:lstStyle/>
          <a:p>
            <a:r>
              <a:rPr lang="en-US" altLang="en-US"/>
              <a:t>Human chromosomes</a:t>
            </a:r>
          </a:p>
        </p:txBody>
      </p:sp>
      <p:sp>
        <p:nvSpPr>
          <p:cNvPr id="48130" name="Content Placeholder 2">
            <a:extLst>
              <a:ext uri="{FF2B5EF4-FFF2-40B4-BE49-F238E27FC236}">
                <a16:creationId xmlns:a16="http://schemas.microsoft.com/office/drawing/2014/main" id="{8A932A5A-0413-1441-9C18-0F65E4EB2FD0}"/>
              </a:ext>
            </a:extLst>
          </p:cNvPr>
          <p:cNvSpPr>
            <a:spLocks noGrp="1"/>
          </p:cNvSpPr>
          <p:nvPr>
            <p:ph idx="1"/>
          </p:nvPr>
        </p:nvSpPr>
        <p:spPr/>
        <p:txBody>
          <a:bodyPr/>
          <a:lstStyle/>
          <a:p>
            <a:r>
              <a:rPr lang="en-US" altLang="en-US"/>
              <a:t>23 different chromosomes</a:t>
            </a:r>
          </a:p>
          <a:p>
            <a:pPr lvl="1"/>
            <a:r>
              <a:rPr lang="en-US" altLang="en-US"/>
              <a:t>Human Genome Project sequenced each of them.  Estimate ~20,000-30,000 protein coding genes</a:t>
            </a:r>
          </a:p>
          <a:p>
            <a:pPr lvl="1"/>
            <a:endParaRPr lang="en-US" altLang="en-US"/>
          </a:p>
          <a:p>
            <a:pPr lvl="1"/>
            <a:r>
              <a:rPr lang="en-US" altLang="en-US"/>
              <a:t>Average ~1300 genes/chromosome</a:t>
            </a:r>
          </a:p>
        </p:txBody>
      </p:sp>
    </p:spTree>
    <p:extLst>
      <p:ext uri="{BB962C8B-B14F-4D97-AF65-F5344CB8AC3E}">
        <p14:creationId xmlns:p14="http://schemas.microsoft.com/office/powerpoint/2010/main" val="3091166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2A8BEEAA-4374-594D-8549-7236B101A93A}"/>
              </a:ext>
            </a:extLst>
          </p:cNvPr>
          <p:cNvSpPr>
            <a:spLocks noGrp="1"/>
          </p:cNvSpPr>
          <p:nvPr>
            <p:ph type="title"/>
          </p:nvPr>
        </p:nvSpPr>
        <p:spPr/>
        <p:txBody>
          <a:bodyPr/>
          <a:lstStyle/>
          <a:p>
            <a:r>
              <a:rPr lang="en-US" altLang="en-US"/>
              <a:t>Example---genes mapped to chromosome 1</a:t>
            </a:r>
          </a:p>
        </p:txBody>
      </p:sp>
      <p:pic>
        <p:nvPicPr>
          <p:cNvPr id="49154" name="Content Placeholder 3">
            <a:extLst>
              <a:ext uri="{FF2B5EF4-FFF2-40B4-BE49-F238E27FC236}">
                <a16:creationId xmlns:a16="http://schemas.microsoft.com/office/drawing/2014/main" id="{D38144CB-0B76-5848-8776-4433714EB2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7384" r="-117384"/>
          <a:stretch>
            <a:fillRect/>
          </a:stretch>
        </p:blipFill>
        <p:spPr/>
      </p:pic>
    </p:spTree>
    <p:extLst>
      <p:ext uri="{BB962C8B-B14F-4D97-AF65-F5344CB8AC3E}">
        <p14:creationId xmlns:p14="http://schemas.microsoft.com/office/powerpoint/2010/main" val="3316770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6DDB8251-29F9-434C-818C-A4D3ED1D114F}"/>
              </a:ext>
            </a:extLst>
          </p:cNvPr>
          <p:cNvSpPr>
            <a:spLocks noGrp="1"/>
          </p:cNvSpPr>
          <p:nvPr>
            <p:ph type="title"/>
          </p:nvPr>
        </p:nvSpPr>
        <p:spPr/>
        <p:txBody>
          <a:bodyPr/>
          <a:lstStyle/>
          <a:p>
            <a:r>
              <a:rPr lang="en-US" altLang="en-US"/>
              <a:t>Genes mapped to human chromosome 22</a:t>
            </a:r>
          </a:p>
        </p:txBody>
      </p:sp>
      <p:pic>
        <p:nvPicPr>
          <p:cNvPr id="50178" name="Content Placeholder 3">
            <a:extLst>
              <a:ext uri="{FF2B5EF4-FFF2-40B4-BE49-F238E27FC236}">
                <a16:creationId xmlns:a16="http://schemas.microsoft.com/office/drawing/2014/main" id="{49AE55B3-3AA9-BC4F-A697-FE30D98F13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2445" r="-12445"/>
          <a:stretch>
            <a:fillRect/>
          </a:stretch>
        </p:blipFill>
        <p:spPr/>
      </p:pic>
    </p:spTree>
    <p:extLst>
      <p:ext uri="{BB962C8B-B14F-4D97-AF65-F5344CB8AC3E}">
        <p14:creationId xmlns:p14="http://schemas.microsoft.com/office/powerpoint/2010/main" val="644978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63CDBB0F-68E5-1448-AFCB-43DE5BAA0FF8}"/>
              </a:ext>
            </a:extLst>
          </p:cNvPr>
          <p:cNvSpPr>
            <a:spLocks noGrp="1"/>
          </p:cNvSpPr>
          <p:nvPr>
            <p:ph type="title"/>
          </p:nvPr>
        </p:nvSpPr>
        <p:spPr/>
        <p:txBody>
          <a:bodyPr/>
          <a:lstStyle/>
          <a:p>
            <a:endParaRPr lang="en-US" altLang="en-US"/>
          </a:p>
        </p:txBody>
      </p:sp>
      <p:sp>
        <p:nvSpPr>
          <p:cNvPr id="51202" name="Content Placeholder 2">
            <a:extLst>
              <a:ext uri="{FF2B5EF4-FFF2-40B4-BE49-F238E27FC236}">
                <a16:creationId xmlns:a16="http://schemas.microsoft.com/office/drawing/2014/main" id="{D4469DBB-7436-1649-B605-87F80F9D30C7}"/>
              </a:ext>
            </a:extLst>
          </p:cNvPr>
          <p:cNvSpPr>
            <a:spLocks noGrp="1"/>
          </p:cNvSpPr>
          <p:nvPr>
            <p:ph idx="1"/>
          </p:nvPr>
        </p:nvSpPr>
        <p:spPr/>
        <p:txBody>
          <a:bodyPr/>
          <a:lstStyle/>
          <a:p>
            <a:r>
              <a:rPr lang="en-US" altLang="en-US"/>
              <a:t>Let</a:t>
            </a:r>
            <a:r>
              <a:rPr lang="ja-JP" altLang="en-US"/>
              <a:t>’</a:t>
            </a:r>
            <a:r>
              <a:rPr lang="en-US" altLang="ja-JP"/>
              <a:t>s begin by comparing independently assorting genes with linked genes</a:t>
            </a:r>
          </a:p>
          <a:p>
            <a:endParaRPr lang="en-US" altLang="en-US"/>
          </a:p>
          <a:p>
            <a:pPr lvl="1"/>
            <a:r>
              <a:rPr lang="en-US" altLang="en-US">
                <a:solidFill>
                  <a:srgbClr val="002060"/>
                </a:solidFill>
              </a:rPr>
              <a:t>Familiar example:  </a:t>
            </a:r>
            <a:r>
              <a:rPr lang="en-US" altLang="en-US" u="sng">
                <a:solidFill>
                  <a:srgbClr val="002060"/>
                </a:solidFill>
              </a:rPr>
              <a:t>color</a:t>
            </a:r>
            <a:r>
              <a:rPr lang="en-US" altLang="en-US">
                <a:solidFill>
                  <a:srgbClr val="002060"/>
                </a:solidFill>
              </a:rPr>
              <a:t> and </a:t>
            </a:r>
            <a:r>
              <a:rPr lang="en-US" altLang="en-US" u="sng">
                <a:solidFill>
                  <a:srgbClr val="002060"/>
                </a:solidFill>
              </a:rPr>
              <a:t>texture</a:t>
            </a:r>
            <a:r>
              <a:rPr lang="en-US" altLang="en-US">
                <a:solidFill>
                  <a:srgbClr val="002060"/>
                </a:solidFill>
              </a:rPr>
              <a:t> in corn kernels</a:t>
            </a:r>
          </a:p>
          <a:p>
            <a:pPr lvl="1">
              <a:buFont typeface="Arial" panose="020B0604020202020204" pitchFamily="34" charset="0"/>
              <a:buNone/>
            </a:pPr>
            <a:endParaRPr lang="en-US" altLang="en-US">
              <a:solidFill>
                <a:srgbClr val="002060"/>
              </a:solidFill>
            </a:endParaRPr>
          </a:p>
          <a:p>
            <a:pPr lvl="1">
              <a:buFont typeface="Arial" panose="020B0604020202020204" pitchFamily="34" charset="0"/>
              <a:buNone/>
            </a:pPr>
            <a:r>
              <a:rPr lang="en-US" altLang="en-US"/>
              <a:t>Yellow </a:t>
            </a:r>
            <a:r>
              <a:rPr lang="en-US" altLang="en-US" b="1"/>
              <a:t>(aa)</a:t>
            </a:r>
            <a:r>
              <a:rPr lang="en-US" altLang="en-US"/>
              <a:t>		sweet </a:t>
            </a:r>
            <a:r>
              <a:rPr lang="en-US" altLang="en-US" b="1"/>
              <a:t>(bb)</a:t>
            </a:r>
          </a:p>
          <a:p>
            <a:pPr lvl="1">
              <a:buFont typeface="Arial" panose="020B0604020202020204" pitchFamily="34" charset="0"/>
              <a:buNone/>
            </a:pPr>
            <a:r>
              <a:rPr lang="en-US" altLang="en-US"/>
              <a:t>	vs				vs.</a:t>
            </a:r>
          </a:p>
          <a:p>
            <a:pPr lvl="1">
              <a:buFont typeface="Arial" panose="020B0604020202020204" pitchFamily="34" charset="0"/>
              <a:buNone/>
            </a:pPr>
            <a:r>
              <a:rPr lang="en-US" altLang="en-US"/>
              <a:t>Purple </a:t>
            </a:r>
            <a:r>
              <a:rPr lang="en-US" altLang="en-US" b="1"/>
              <a:t>(A_)</a:t>
            </a:r>
            <a:r>
              <a:rPr lang="en-US" altLang="en-US"/>
              <a:t>		Starchy </a:t>
            </a:r>
            <a:r>
              <a:rPr lang="en-US" altLang="en-US" b="1"/>
              <a:t>(B_)</a:t>
            </a:r>
          </a:p>
        </p:txBody>
      </p:sp>
    </p:spTree>
    <p:extLst>
      <p:ext uri="{BB962C8B-B14F-4D97-AF65-F5344CB8AC3E}">
        <p14:creationId xmlns:p14="http://schemas.microsoft.com/office/powerpoint/2010/main" val="3441579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138D13CE-5817-B340-A587-D610EA4632C6}"/>
              </a:ext>
            </a:extLst>
          </p:cNvPr>
          <p:cNvSpPr>
            <a:spLocks noGrp="1"/>
          </p:cNvSpPr>
          <p:nvPr>
            <p:ph type="title"/>
          </p:nvPr>
        </p:nvSpPr>
        <p:spPr/>
        <p:txBody>
          <a:bodyPr/>
          <a:lstStyle/>
          <a:p>
            <a:endParaRPr lang="en-US" altLang="en-US"/>
          </a:p>
        </p:txBody>
      </p:sp>
      <p:sp>
        <p:nvSpPr>
          <p:cNvPr id="52226" name="Content Placeholder 2">
            <a:extLst>
              <a:ext uri="{FF2B5EF4-FFF2-40B4-BE49-F238E27FC236}">
                <a16:creationId xmlns:a16="http://schemas.microsoft.com/office/drawing/2014/main" id="{BC8D43CB-DBB6-A449-8BB3-9B127CCD2059}"/>
              </a:ext>
            </a:extLst>
          </p:cNvPr>
          <p:cNvSpPr>
            <a:spLocks noGrp="1"/>
          </p:cNvSpPr>
          <p:nvPr>
            <p:ph idx="1"/>
          </p:nvPr>
        </p:nvSpPr>
        <p:spPr/>
        <p:txBody>
          <a:bodyPr/>
          <a:lstStyle/>
          <a:p>
            <a:r>
              <a:rPr lang="en-US" altLang="en-US"/>
              <a:t>In our lab we assumed 2 unlinked genes controlled these 2 traits</a:t>
            </a:r>
          </a:p>
          <a:p>
            <a:pPr>
              <a:buFont typeface="Arial" panose="020B0604020202020204" pitchFamily="34" charset="0"/>
              <a:buNone/>
            </a:pPr>
            <a:r>
              <a:rPr lang="en-US" altLang="en-US"/>
              <a:t>F2 offspring showed classic ratio of independent assortment</a:t>
            </a:r>
          </a:p>
          <a:p>
            <a:pPr>
              <a:buFont typeface="Arial" panose="020B0604020202020204" pitchFamily="34" charset="0"/>
              <a:buNone/>
            </a:pPr>
            <a:r>
              <a:rPr lang="en-US" altLang="en-US"/>
              <a:t>9 A_B_ Purple/starchy</a:t>
            </a:r>
          </a:p>
          <a:p>
            <a:pPr>
              <a:buFont typeface="Arial" panose="020B0604020202020204" pitchFamily="34" charset="0"/>
              <a:buNone/>
            </a:pPr>
            <a:r>
              <a:rPr lang="en-US" altLang="en-US"/>
              <a:t>3 A_bb Purple /sweet</a:t>
            </a:r>
          </a:p>
          <a:p>
            <a:pPr>
              <a:buFont typeface="Arial" panose="020B0604020202020204" pitchFamily="34" charset="0"/>
              <a:buNone/>
            </a:pPr>
            <a:r>
              <a:rPr lang="en-US" altLang="en-US"/>
              <a:t>3 aaB_ yellow/starchy</a:t>
            </a:r>
          </a:p>
          <a:p>
            <a:pPr>
              <a:buFont typeface="Arial" panose="020B0604020202020204" pitchFamily="34" charset="0"/>
              <a:buNone/>
            </a:pPr>
            <a:r>
              <a:rPr lang="en-US" altLang="en-US"/>
              <a:t>1 aabb yellow/sweet</a:t>
            </a:r>
          </a:p>
        </p:txBody>
      </p:sp>
    </p:spTree>
    <p:extLst>
      <p:ext uri="{BB962C8B-B14F-4D97-AF65-F5344CB8AC3E}">
        <p14:creationId xmlns:p14="http://schemas.microsoft.com/office/powerpoint/2010/main" val="1040200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4B5FB94B-B342-D84E-9C6D-E4A57C5F921F}"/>
              </a:ext>
            </a:extLst>
          </p:cNvPr>
          <p:cNvSpPr>
            <a:spLocks noGrp="1"/>
          </p:cNvSpPr>
          <p:nvPr>
            <p:ph type="title"/>
          </p:nvPr>
        </p:nvSpPr>
        <p:spPr/>
        <p:txBody>
          <a:bodyPr/>
          <a:lstStyle/>
          <a:p>
            <a:endParaRPr lang="en-US" altLang="en-US"/>
          </a:p>
        </p:txBody>
      </p:sp>
      <p:sp>
        <p:nvSpPr>
          <p:cNvPr id="53250" name="Content Placeholder 2">
            <a:extLst>
              <a:ext uri="{FF2B5EF4-FFF2-40B4-BE49-F238E27FC236}">
                <a16:creationId xmlns:a16="http://schemas.microsoft.com/office/drawing/2014/main" id="{284719EF-C0DF-D047-8C12-41BDB6A36F66}"/>
              </a:ext>
            </a:extLst>
          </p:cNvPr>
          <p:cNvSpPr>
            <a:spLocks noGrp="1"/>
          </p:cNvSpPr>
          <p:nvPr>
            <p:ph idx="1"/>
          </p:nvPr>
        </p:nvSpPr>
        <p:spPr/>
        <p:txBody>
          <a:bodyPr/>
          <a:lstStyle/>
          <a:p>
            <a:r>
              <a:rPr lang="en-US" altLang="en-US"/>
              <a:t>What if the A locus and B locus were on the same chromosome.  What do you expect?</a:t>
            </a:r>
          </a:p>
          <a:p>
            <a:endParaRPr lang="en-US" altLang="en-US"/>
          </a:p>
          <a:p>
            <a:r>
              <a:rPr lang="en-US" altLang="en-US"/>
              <a:t>--on white board…</a:t>
            </a:r>
          </a:p>
        </p:txBody>
      </p:sp>
    </p:spTree>
    <p:extLst>
      <p:ext uri="{BB962C8B-B14F-4D97-AF65-F5344CB8AC3E}">
        <p14:creationId xmlns:p14="http://schemas.microsoft.com/office/powerpoint/2010/main" val="3305341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FA1165BC-E22C-3840-A1CB-85021600C7FA}"/>
              </a:ext>
            </a:extLst>
          </p:cNvPr>
          <p:cNvSpPr>
            <a:spLocks noGrp="1"/>
          </p:cNvSpPr>
          <p:nvPr>
            <p:ph type="title"/>
          </p:nvPr>
        </p:nvSpPr>
        <p:spPr/>
        <p:txBody>
          <a:bodyPr/>
          <a:lstStyle/>
          <a:p>
            <a:endParaRPr lang="en-US" altLang="en-US"/>
          </a:p>
        </p:txBody>
      </p:sp>
      <p:sp>
        <p:nvSpPr>
          <p:cNvPr id="54274" name="Content Placeholder 2">
            <a:extLst>
              <a:ext uri="{FF2B5EF4-FFF2-40B4-BE49-F238E27FC236}">
                <a16:creationId xmlns:a16="http://schemas.microsoft.com/office/drawing/2014/main" id="{02A58997-2409-DE4F-9E70-D0E12DC0DC2B}"/>
              </a:ext>
            </a:extLst>
          </p:cNvPr>
          <p:cNvSpPr>
            <a:spLocks noGrp="1"/>
          </p:cNvSpPr>
          <p:nvPr>
            <p:ph idx="1"/>
          </p:nvPr>
        </p:nvSpPr>
        <p:spPr/>
        <p:txBody>
          <a:bodyPr/>
          <a:lstStyle/>
          <a:p>
            <a:r>
              <a:rPr lang="en-US" altLang="en-US"/>
              <a:t>What if the A locus and B locus were on the same chromosome.  What do you expect?</a:t>
            </a:r>
          </a:p>
          <a:p>
            <a:endParaRPr lang="en-US" altLang="en-US"/>
          </a:p>
          <a:p>
            <a:r>
              <a:rPr lang="en-US" altLang="en-US"/>
              <a:t>--on white board…Do cross of a heterozygote	      AaBb        X            AaBb</a:t>
            </a:r>
          </a:p>
        </p:txBody>
      </p:sp>
      <p:sp>
        <p:nvSpPr>
          <p:cNvPr id="54275" name="Line 26">
            <a:extLst>
              <a:ext uri="{FF2B5EF4-FFF2-40B4-BE49-F238E27FC236}">
                <a16:creationId xmlns:a16="http://schemas.microsoft.com/office/drawing/2014/main" id="{FDF6E075-E16B-0549-8951-4894D541A3AF}"/>
              </a:ext>
            </a:extLst>
          </p:cNvPr>
          <p:cNvSpPr>
            <a:spLocks noChangeShapeType="1"/>
          </p:cNvSpPr>
          <p:nvPr/>
        </p:nvSpPr>
        <p:spPr bwMode="auto">
          <a:xfrm>
            <a:off x="4686300" y="4514850"/>
            <a:ext cx="171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4276" name="Group 28">
            <a:extLst>
              <a:ext uri="{FF2B5EF4-FFF2-40B4-BE49-F238E27FC236}">
                <a16:creationId xmlns:a16="http://schemas.microsoft.com/office/drawing/2014/main" id="{E1083F17-D6CC-BE42-8A4C-989084623FBE}"/>
              </a:ext>
            </a:extLst>
          </p:cNvPr>
          <p:cNvGrpSpPr>
            <a:grpSpLocks/>
          </p:cNvGrpSpPr>
          <p:nvPr/>
        </p:nvGrpSpPr>
        <p:grpSpPr bwMode="auto">
          <a:xfrm>
            <a:off x="4514850" y="4286250"/>
            <a:ext cx="1050925" cy="971550"/>
            <a:chOff x="2832" y="2880"/>
            <a:chExt cx="883" cy="816"/>
          </a:xfrm>
        </p:grpSpPr>
        <p:sp>
          <p:nvSpPr>
            <p:cNvPr id="54287" name="Line 18">
              <a:extLst>
                <a:ext uri="{FF2B5EF4-FFF2-40B4-BE49-F238E27FC236}">
                  <a16:creationId xmlns:a16="http://schemas.microsoft.com/office/drawing/2014/main" id="{311AB9C0-DE72-D946-A499-0B14F3CD3358}"/>
                </a:ext>
              </a:extLst>
            </p:cNvPr>
            <p:cNvSpPr>
              <a:spLocks noChangeShapeType="1"/>
            </p:cNvSpPr>
            <p:nvPr/>
          </p:nvSpPr>
          <p:spPr bwMode="auto">
            <a:xfrm>
              <a:off x="3136" y="2880"/>
              <a:ext cx="0" cy="81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8" name="Line 19">
              <a:extLst>
                <a:ext uri="{FF2B5EF4-FFF2-40B4-BE49-F238E27FC236}">
                  <a16:creationId xmlns:a16="http://schemas.microsoft.com/office/drawing/2014/main" id="{2DF91068-EE8F-0E40-B3E4-B1FAF76633D3}"/>
                </a:ext>
              </a:extLst>
            </p:cNvPr>
            <p:cNvSpPr>
              <a:spLocks noChangeShapeType="1"/>
            </p:cNvSpPr>
            <p:nvPr/>
          </p:nvSpPr>
          <p:spPr bwMode="auto">
            <a:xfrm>
              <a:off x="3328" y="2880"/>
              <a:ext cx="0" cy="81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9" name="Text Box 20">
              <a:extLst>
                <a:ext uri="{FF2B5EF4-FFF2-40B4-BE49-F238E27FC236}">
                  <a16:creationId xmlns:a16="http://schemas.microsoft.com/office/drawing/2014/main" id="{00EBEDB3-5BEF-4F4B-92A0-D4CF94515D81}"/>
                </a:ext>
              </a:extLst>
            </p:cNvPr>
            <p:cNvSpPr txBox="1">
              <a:spLocks noChangeArrowheads="1"/>
            </p:cNvSpPr>
            <p:nvPr/>
          </p:nvSpPr>
          <p:spPr bwMode="auto">
            <a:xfrm>
              <a:off x="2832" y="2937"/>
              <a:ext cx="284"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t>A</a:t>
              </a:r>
            </a:p>
          </p:txBody>
        </p:sp>
        <p:sp>
          <p:nvSpPr>
            <p:cNvPr id="54290" name="Text Box 21">
              <a:extLst>
                <a:ext uri="{FF2B5EF4-FFF2-40B4-BE49-F238E27FC236}">
                  <a16:creationId xmlns:a16="http://schemas.microsoft.com/office/drawing/2014/main" id="{AA30FDBC-DBD9-754A-8912-CE50A2BD62F8}"/>
                </a:ext>
              </a:extLst>
            </p:cNvPr>
            <p:cNvSpPr txBox="1">
              <a:spLocks noChangeArrowheads="1"/>
            </p:cNvSpPr>
            <p:nvPr/>
          </p:nvSpPr>
          <p:spPr bwMode="auto">
            <a:xfrm>
              <a:off x="2832" y="3120"/>
              <a:ext cx="24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a:t>B</a:t>
              </a:r>
            </a:p>
          </p:txBody>
        </p:sp>
        <p:sp>
          <p:nvSpPr>
            <p:cNvPr id="54291" name="Line 22">
              <a:extLst>
                <a:ext uri="{FF2B5EF4-FFF2-40B4-BE49-F238E27FC236}">
                  <a16:creationId xmlns:a16="http://schemas.microsoft.com/office/drawing/2014/main" id="{D497C32D-72A4-3F49-8C12-F27E4A94DB33}"/>
                </a:ext>
              </a:extLst>
            </p:cNvPr>
            <p:cNvSpPr>
              <a:spLocks noChangeShapeType="1"/>
            </p:cNvSpPr>
            <p:nvPr/>
          </p:nvSpPr>
          <p:spPr bwMode="auto">
            <a:xfrm>
              <a:off x="3328" y="3072"/>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2" name="Text Box 23">
              <a:extLst>
                <a:ext uri="{FF2B5EF4-FFF2-40B4-BE49-F238E27FC236}">
                  <a16:creationId xmlns:a16="http://schemas.microsoft.com/office/drawing/2014/main" id="{3242E985-E1A8-4146-9421-20486F305E9B}"/>
                </a:ext>
              </a:extLst>
            </p:cNvPr>
            <p:cNvSpPr txBox="1">
              <a:spLocks noChangeArrowheads="1"/>
            </p:cNvSpPr>
            <p:nvPr/>
          </p:nvSpPr>
          <p:spPr bwMode="auto">
            <a:xfrm>
              <a:off x="3452" y="2928"/>
              <a:ext cx="263"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t>a</a:t>
              </a:r>
            </a:p>
          </p:txBody>
        </p:sp>
        <p:sp>
          <p:nvSpPr>
            <p:cNvPr id="54293" name="Text Box 24">
              <a:extLst>
                <a:ext uri="{FF2B5EF4-FFF2-40B4-BE49-F238E27FC236}">
                  <a16:creationId xmlns:a16="http://schemas.microsoft.com/office/drawing/2014/main" id="{367F540E-44D5-B045-97D4-C9A669C0985F}"/>
                </a:ext>
              </a:extLst>
            </p:cNvPr>
            <p:cNvSpPr txBox="1">
              <a:spLocks noChangeArrowheads="1"/>
            </p:cNvSpPr>
            <p:nvPr/>
          </p:nvSpPr>
          <p:spPr bwMode="auto">
            <a:xfrm>
              <a:off x="3456" y="3120"/>
              <a:ext cx="24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a:t>b</a:t>
              </a:r>
            </a:p>
          </p:txBody>
        </p:sp>
        <p:sp>
          <p:nvSpPr>
            <p:cNvPr id="54294" name="Line 25">
              <a:extLst>
                <a:ext uri="{FF2B5EF4-FFF2-40B4-BE49-F238E27FC236}">
                  <a16:creationId xmlns:a16="http://schemas.microsoft.com/office/drawing/2014/main" id="{2C48F4D7-863D-5F47-A4F1-F2FE7325ABCF}"/>
                </a:ext>
              </a:extLst>
            </p:cNvPr>
            <p:cNvSpPr>
              <a:spLocks noChangeShapeType="1"/>
            </p:cNvSpPr>
            <p:nvPr/>
          </p:nvSpPr>
          <p:spPr bwMode="auto">
            <a:xfrm>
              <a:off x="3360" y="321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5" name="Line 27">
              <a:extLst>
                <a:ext uri="{FF2B5EF4-FFF2-40B4-BE49-F238E27FC236}">
                  <a16:creationId xmlns:a16="http://schemas.microsoft.com/office/drawing/2014/main" id="{2D24CFEA-E241-D940-9AE2-2CFE3A052FD8}"/>
                </a:ext>
              </a:extLst>
            </p:cNvPr>
            <p:cNvSpPr>
              <a:spLocks noChangeShapeType="1"/>
            </p:cNvSpPr>
            <p:nvPr/>
          </p:nvSpPr>
          <p:spPr bwMode="auto">
            <a:xfrm>
              <a:off x="2976" y="3264"/>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4277" name="Line 30">
            <a:extLst>
              <a:ext uri="{FF2B5EF4-FFF2-40B4-BE49-F238E27FC236}">
                <a16:creationId xmlns:a16="http://schemas.microsoft.com/office/drawing/2014/main" id="{57AEB2A0-ED81-7C48-9A60-1C7F963C4133}"/>
              </a:ext>
            </a:extLst>
          </p:cNvPr>
          <p:cNvSpPr>
            <a:spLocks noChangeShapeType="1"/>
          </p:cNvSpPr>
          <p:nvPr/>
        </p:nvSpPr>
        <p:spPr bwMode="auto">
          <a:xfrm>
            <a:off x="2933700" y="4229100"/>
            <a:ext cx="0" cy="9715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78" name="Line 31">
            <a:extLst>
              <a:ext uri="{FF2B5EF4-FFF2-40B4-BE49-F238E27FC236}">
                <a16:creationId xmlns:a16="http://schemas.microsoft.com/office/drawing/2014/main" id="{AE892EA2-688B-8E48-B76F-8FF2FEBF1483}"/>
              </a:ext>
            </a:extLst>
          </p:cNvPr>
          <p:cNvSpPr>
            <a:spLocks noChangeShapeType="1"/>
          </p:cNvSpPr>
          <p:nvPr/>
        </p:nvSpPr>
        <p:spPr bwMode="auto">
          <a:xfrm>
            <a:off x="3162300" y="4229100"/>
            <a:ext cx="0" cy="9715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79" name="Text Box 32">
            <a:extLst>
              <a:ext uri="{FF2B5EF4-FFF2-40B4-BE49-F238E27FC236}">
                <a16:creationId xmlns:a16="http://schemas.microsoft.com/office/drawing/2014/main" id="{B113DDC4-90FE-8A4B-845D-B3B2B338989C}"/>
              </a:ext>
            </a:extLst>
          </p:cNvPr>
          <p:cNvSpPr txBox="1">
            <a:spLocks noChangeArrowheads="1"/>
          </p:cNvSpPr>
          <p:nvPr/>
        </p:nvSpPr>
        <p:spPr bwMode="auto">
          <a:xfrm>
            <a:off x="2571750" y="4297363"/>
            <a:ext cx="338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t>A</a:t>
            </a:r>
          </a:p>
        </p:txBody>
      </p:sp>
      <p:sp>
        <p:nvSpPr>
          <p:cNvPr id="54280" name="Text Box 33">
            <a:extLst>
              <a:ext uri="{FF2B5EF4-FFF2-40B4-BE49-F238E27FC236}">
                <a16:creationId xmlns:a16="http://schemas.microsoft.com/office/drawing/2014/main" id="{B8BFDE76-697A-FD4F-B5EF-13E558F88DD8}"/>
              </a:ext>
            </a:extLst>
          </p:cNvPr>
          <p:cNvSpPr txBox="1">
            <a:spLocks noChangeArrowheads="1"/>
          </p:cNvSpPr>
          <p:nvPr/>
        </p:nvSpPr>
        <p:spPr bwMode="auto">
          <a:xfrm>
            <a:off x="2571750" y="4514850"/>
            <a:ext cx="285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a:t>B</a:t>
            </a:r>
          </a:p>
        </p:txBody>
      </p:sp>
      <p:sp>
        <p:nvSpPr>
          <p:cNvPr id="54281" name="Line 34">
            <a:extLst>
              <a:ext uri="{FF2B5EF4-FFF2-40B4-BE49-F238E27FC236}">
                <a16:creationId xmlns:a16="http://schemas.microsoft.com/office/drawing/2014/main" id="{5FACC545-8B3F-4A4F-83CD-AC161E8510C2}"/>
              </a:ext>
            </a:extLst>
          </p:cNvPr>
          <p:cNvSpPr>
            <a:spLocks noChangeShapeType="1"/>
          </p:cNvSpPr>
          <p:nvPr/>
        </p:nvSpPr>
        <p:spPr bwMode="auto">
          <a:xfrm>
            <a:off x="3162300" y="4457700"/>
            <a:ext cx="171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2" name="Text Box 35">
            <a:extLst>
              <a:ext uri="{FF2B5EF4-FFF2-40B4-BE49-F238E27FC236}">
                <a16:creationId xmlns:a16="http://schemas.microsoft.com/office/drawing/2014/main" id="{3E8D6BCB-921B-8F44-A9BA-94430957F069}"/>
              </a:ext>
            </a:extLst>
          </p:cNvPr>
          <p:cNvSpPr txBox="1">
            <a:spLocks noChangeArrowheads="1"/>
          </p:cNvSpPr>
          <p:nvPr/>
        </p:nvSpPr>
        <p:spPr bwMode="auto">
          <a:xfrm>
            <a:off x="3309938" y="4286250"/>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t>a</a:t>
            </a:r>
          </a:p>
        </p:txBody>
      </p:sp>
      <p:sp>
        <p:nvSpPr>
          <p:cNvPr id="54283" name="Text Box 36">
            <a:extLst>
              <a:ext uri="{FF2B5EF4-FFF2-40B4-BE49-F238E27FC236}">
                <a16:creationId xmlns:a16="http://schemas.microsoft.com/office/drawing/2014/main" id="{2CF5D9DD-F533-C64D-85A2-5815398D2245}"/>
              </a:ext>
            </a:extLst>
          </p:cNvPr>
          <p:cNvSpPr txBox="1">
            <a:spLocks noChangeArrowheads="1"/>
          </p:cNvSpPr>
          <p:nvPr/>
        </p:nvSpPr>
        <p:spPr bwMode="auto">
          <a:xfrm>
            <a:off x="3314700" y="4514850"/>
            <a:ext cx="285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a:t>b</a:t>
            </a:r>
          </a:p>
        </p:txBody>
      </p:sp>
      <p:sp>
        <p:nvSpPr>
          <p:cNvPr id="54284" name="Line 37">
            <a:extLst>
              <a:ext uri="{FF2B5EF4-FFF2-40B4-BE49-F238E27FC236}">
                <a16:creationId xmlns:a16="http://schemas.microsoft.com/office/drawing/2014/main" id="{53F48EB1-801C-FF4B-919A-8081DB2B4721}"/>
              </a:ext>
            </a:extLst>
          </p:cNvPr>
          <p:cNvSpPr>
            <a:spLocks noChangeShapeType="1"/>
          </p:cNvSpPr>
          <p:nvPr/>
        </p:nvSpPr>
        <p:spPr bwMode="auto">
          <a:xfrm>
            <a:off x="3200400" y="4629150"/>
            <a:ext cx="171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5" name="Line 38">
            <a:extLst>
              <a:ext uri="{FF2B5EF4-FFF2-40B4-BE49-F238E27FC236}">
                <a16:creationId xmlns:a16="http://schemas.microsoft.com/office/drawing/2014/main" id="{F7FF503F-EDA7-B946-BB12-192BECD09472}"/>
              </a:ext>
            </a:extLst>
          </p:cNvPr>
          <p:cNvSpPr>
            <a:spLocks noChangeShapeType="1"/>
          </p:cNvSpPr>
          <p:nvPr/>
        </p:nvSpPr>
        <p:spPr bwMode="auto">
          <a:xfrm>
            <a:off x="2743200" y="4686300"/>
            <a:ext cx="171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6" name="Line 39">
            <a:extLst>
              <a:ext uri="{FF2B5EF4-FFF2-40B4-BE49-F238E27FC236}">
                <a16:creationId xmlns:a16="http://schemas.microsoft.com/office/drawing/2014/main" id="{5BE97F40-0AC4-0B4B-859F-447944B1579C}"/>
              </a:ext>
            </a:extLst>
          </p:cNvPr>
          <p:cNvSpPr>
            <a:spLocks noChangeShapeType="1"/>
          </p:cNvSpPr>
          <p:nvPr/>
        </p:nvSpPr>
        <p:spPr bwMode="auto">
          <a:xfrm>
            <a:off x="2743200" y="4457700"/>
            <a:ext cx="171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511392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8170DDC6-4451-5940-9DED-645FDB39043C}"/>
              </a:ext>
            </a:extLst>
          </p:cNvPr>
          <p:cNvSpPr>
            <a:spLocks noGrp="1"/>
          </p:cNvSpPr>
          <p:nvPr>
            <p:ph type="title"/>
          </p:nvPr>
        </p:nvSpPr>
        <p:spPr>
          <a:xfrm>
            <a:off x="0" y="304800"/>
            <a:ext cx="8229600" cy="1143000"/>
          </a:xfrm>
        </p:spPr>
        <p:txBody>
          <a:bodyPr/>
          <a:lstStyle/>
          <a:p>
            <a:r>
              <a:rPr lang="en-US" altLang="en-US" sz="3600"/>
              <a:t>Where were we?…</a:t>
            </a:r>
          </a:p>
        </p:txBody>
      </p:sp>
      <p:sp>
        <p:nvSpPr>
          <p:cNvPr id="18434" name="Content Placeholder 2">
            <a:extLst>
              <a:ext uri="{FF2B5EF4-FFF2-40B4-BE49-F238E27FC236}">
                <a16:creationId xmlns:a16="http://schemas.microsoft.com/office/drawing/2014/main" id="{3085333A-AD4F-F647-A259-712630A347EF}"/>
              </a:ext>
            </a:extLst>
          </p:cNvPr>
          <p:cNvSpPr>
            <a:spLocks noGrp="1"/>
          </p:cNvSpPr>
          <p:nvPr>
            <p:ph idx="1"/>
          </p:nvPr>
        </p:nvSpPr>
        <p:spPr>
          <a:xfrm>
            <a:off x="457200" y="1447800"/>
            <a:ext cx="8229600" cy="5257800"/>
          </a:xfrm>
        </p:spPr>
        <p:txBody>
          <a:bodyPr/>
          <a:lstStyle/>
          <a:p>
            <a:pPr marL="457200" lvl="1" indent="0">
              <a:buFont typeface="Arial" panose="020B0604020202020204" pitchFamily="34" charset="0"/>
              <a:buNone/>
            </a:pPr>
            <a:r>
              <a:rPr lang="en-US" altLang="en-US" sz="3200" b="1" dirty="0"/>
              <a:t>Imprinting</a:t>
            </a:r>
            <a:r>
              <a:rPr lang="en-US" altLang="en-US" sz="3200" dirty="0"/>
              <a:t>—the result of epigenetic modification of some genes during gamete formation</a:t>
            </a:r>
          </a:p>
          <a:p>
            <a:pPr marL="457200" lvl="1" indent="0">
              <a:buFont typeface="Arial" panose="020B0604020202020204" pitchFamily="34" charset="0"/>
              <a:buNone/>
            </a:pPr>
            <a:endParaRPr lang="en-US" altLang="en-US" sz="3200" dirty="0"/>
          </a:p>
          <a:p>
            <a:pPr marL="457200" lvl="1" indent="0">
              <a:buFont typeface="Arial" panose="020B0604020202020204" pitchFamily="34" charset="0"/>
              <a:buNone/>
            </a:pPr>
            <a:r>
              <a:rPr lang="en-US" altLang="en-US" sz="3200" b="1" dirty="0"/>
              <a:t>Pleiotropy</a:t>
            </a:r>
            <a:r>
              <a:rPr lang="en-US" altLang="en-US" sz="3200" dirty="0"/>
              <a:t>—Mutation in one gene leading to multiple abnormal phenotypes.  </a:t>
            </a:r>
            <a:r>
              <a:rPr lang="en-US" altLang="en-US" sz="3200" dirty="0" err="1"/>
              <a:t>Marfan</a:t>
            </a:r>
            <a:r>
              <a:rPr lang="en-US" altLang="en-US" sz="3200" dirty="0"/>
              <a:t> Syndrome one example. PKU, Albinism….other examples.  It means the protein is important in cells of many tissues.</a:t>
            </a:r>
          </a:p>
          <a:p>
            <a:pPr marL="457200" lvl="1" indent="0">
              <a:buFont typeface="Arial" panose="020B0604020202020204" pitchFamily="34" charset="0"/>
              <a:buNone/>
            </a:pPr>
            <a:endParaRPr lang="en-US" altLang="en-US" sz="3200" dirty="0"/>
          </a:p>
          <a:p>
            <a:pPr marL="457200" lvl="1" indent="0">
              <a:buFont typeface="Arial" panose="020B0604020202020204" pitchFamily="34" charset="0"/>
              <a:buNone/>
            </a:pPr>
            <a:endParaRPr lang="en-US" altLang="en-US" sz="3200" dirty="0"/>
          </a:p>
        </p:txBody>
      </p:sp>
    </p:spTree>
    <p:extLst>
      <p:ext uri="{BB962C8B-B14F-4D97-AF65-F5344CB8AC3E}">
        <p14:creationId xmlns:p14="http://schemas.microsoft.com/office/powerpoint/2010/main" val="153342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141E0951-FFAA-5A43-B1FC-010B8964390F}"/>
              </a:ext>
            </a:extLst>
          </p:cNvPr>
          <p:cNvSpPr>
            <a:spLocks noGrp="1"/>
          </p:cNvSpPr>
          <p:nvPr>
            <p:ph type="title"/>
          </p:nvPr>
        </p:nvSpPr>
        <p:spPr/>
        <p:txBody>
          <a:bodyPr/>
          <a:lstStyle/>
          <a:p>
            <a:endParaRPr lang="en-US" altLang="en-US"/>
          </a:p>
        </p:txBody>
      </p:sp>
      <p:sp>
        <p:nvSpPr>
          <p:cNvPr id="55298" name="Content Placeholder 2">
            <a:extLst>
              <a:ext uri="{FF2B5EF4-FFF2-40B4-BE49-F238E27FC236}">
                <a16:creationId xmlns:a16="http://schemas.microsoft.com/office/drawing/2014/main" id="{7CB933A3-547E-7148-9BE1-3AEBC0845FB2}"/>
              </a:ext>
            </a:extLst>
          </p:cNvPr>
          <p:cNvSpPr>
            <a:spLocks noGrp="1"/>
          </p:cNvSpPr>
          <p:nvPr>
            <p:ph idx="1"/>
          </p:nvPr>
        </p:nvSpPr>
        <p:spPr/>
        <p:txBody>
          <a:bodyPr/>
          <a:lstStyle/>
          <a:p>
            <a:r>
              <a:rPr lang="en-US" altLang="en-US"/>
              <a:t>This is an example of </a:t>
            </a:r>
            <a:r>
              <a:rPr lang="en-US" altLang="en-US" u="sng"/>
              <a:t>complete linkage.</a:t>
            </a:r>
          </a:p>
          <a:p>
            <a:endParaRPr lang="en-US" altLang="en-US" u="sng"/>
          </a:p>
          <a:p>
            <a:pPr lvl="1"/>
            <a:r>
              <a:rPr lang="en-US" altLang="en-US" i="1"/>
              <a:t>Complete</a:t>
            </a:r>
            <a:r>
              <a:rPr lang="en-US" altLang="en-US"/>
              <a:t> linkage is actually quite rare---Why?</a:t>
            </a:r>
          </a:p>
          <a:p>
            <a:pPr lvl="1">
              <a:buFont typeface="Arial" panose="020B0604020202020204" pitchFamily="34" charset="0"/>
              <a:buNone/>
            </a:pPr>
            <a:endParaRPr lang="en-US" altLang="en-US"/>
          </a:p>
          <a:p>
            <a:pPr lvl="2"/>
            <a:r>
              <a:rPr lang="en-US" altLang="en-US"/>
              <a:t>During gamete formation, alleles on homologous chromosomes can switch places during </a:t>
            </a:r>
            <a:r>
              <a:rPr lang="en-US" altLang="en-US" b="1" u="sng"/>
              <a:t>crossing over / recombination.  </a:t>
            </a:r>
            <a:r>
              <a:rPr lang="en-US" altLang="en-US" u="sng"/>
              <a:t> </a:t>
            </a:r>
            <a:r>
              <a:rPr lang="en-US" altLang="en-US"/>
              <a:t>In a sense 2 alleles can become separated from each other, but not by independently assorting.</a:t>
            </a:r>
            <a:endParaRPr lang="en-US" altLang="en-US" b="1" u="sng"/>
          </a:p>
          <a:p>
            <a:pPr lvl="1">
              <a:buFont typeface="Arial" panose="020B0604020202020204" pitchFamily="34" charset="0"/>
              <a:buNone/>
            </a:pPr>
            <a:endParaRPr lang="en-US" altLang="en-US"/>
          </a:p>
        </p:txBody>
      </p:sp>
    </p:spTree>
    <p:extLst>
      <p:ext uri="{BB962C8B-B14F-4D97-AF65-F5344CB8AC3E}">
        <p14:creationId xmlns:p14="http://schemas.microsoft.com/office/powerpoint/2010/main" val="592914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C7E91FDF-D2F5-BA4A-9F3C-EBE487CADF16}"/>
              </a:ext>
            </a:extLst>
          </p:cNvPr>
          <p:cNvSpPr>
            <a:spLocks noGrp="1"/>
          </p:cNvSpPr>
          <p:nvPr>
            <p:ph type="title"/>
          </p:nvPr>
        </p:nvSpPr>
        <p:spPr/>
        <p:txBody>
          <a:bodyPr/>
          <a:lstStyle/>
          <a:p>
            <a:r>
              <a:rPr lang="en-US" altLang="en-US"/>
              <a:t>This is an example of </a:t>
            </a:r>
            <a:r>
              <a:rPr lang="en-US" altLang="en-US" u="sng"/>
              <a:t>complete linkage.</a:t>
            </a:r>
            <a:br>
              <a:rPr lang="en-US" altLang="en-US" u="sng"/>
            </a:br>
            <a:endParaRPr lang="en-US" altLang="en-US"/>
          </a:p>
        </p:txBody>
      </p:sp>
      <p:sp>
        <p:nvSpPr>
          <p:cNvPr id="33794" name="Content Placeholder 2">
            <a:extLst>
              <a:ext uri="{FF2B5EF4-FFF2-40B4-BE49-F238E27FC236}">
                <a16:creationId xmlns:a16="http://schemas.microsoft.com/office/drawing/2014/main" id="{D07ADD33-154F-4247-9944-FE0C8F0B6C62}"/>
              </a:ext>
            </a:extLst>
          </p:cNvPr>
          <p:cNvSpPr>
            <a:spLocks noGrp="1"/>
          </p:cNvSpPr>
          <p:nvPr>
            <p:ph idx="1"/>
          </p:nvPr>
        </p:nvSpPr>
        <p:spPr/>
        <p:txBody>
          <a:bodyPr/>
          <a:lstStyle/>
          <a:p>
            <a:pPr>
              <a:lnSpc>
                <a:spcPct val="80000"/>
              </a:lnSpc>
            </a:pPr>
            <a:r>
              <a:rPr lang="en-US" altLang="en-US" sz="3000" dirty="0"/>
              <a:t>Review figure 5-2 for a case of complete linkage in </a:t>
            </a:r>
            <a:r>
              <a:rPr lang="en-US" altLang="en-US" sz="3000" i="1" dirty="0"/>
              <a:t>Drosophila.</a:t>
            </a:r>
          </a:p>
          <a:p>
            <a:pPr>
              <a:lnSpc>
                <a:spcPct val="80000"/>
              </a:lnSpc>
            </a:pPr>
            <a:endParaRPr lang="en-US" altLang="en-US" sz="3000" dirty="0"/>
          </a:p>
          <a:p>
            <a:pPr>
              <a:lnSpc>
                <a:spcPct val="80000"/>
              </a:lnSpc>
            </a:pPr>
            <a:r>
              <a:rPr lang="en-US" altLang="en-US" sz="3000" dirty="0"/>
              <a:t>They show the results of a testcross with 2 completely linked genes.</a:t>
            </a:r>
          </a:p>
          <a:p>
            <a:pPr>
              <a:lnSpc>
                <a:spcPct val="80000"/>
              </a:lnSpc>
            </a:pPr>
            <a:endParaRPr lang="en-US" altLang="en-US" sz="3000" dirty="0"/>
          </a:p>
          <a:p>
            <a:pPr lvl="2">
              <a:lnSpc>
                <a:spcPct val="80000"/>
              </a:lnSpc>
            </a:pPr>
            <a:endParaRPr lang="en-US" altLang="en-US" sz="2200" b="1" u="sng" dirty="0"/>
          </a:p>
          <a:p>
            <a:pPr lvl="1">
              <a:lnSpc>
                <a:spcPct val="80000"/>
              </a:lnSpc>
              <a:buFont typeface="Arial" panose="020B0604020202020204" pitchFamily="34" charset="0"/>
              <a:buNone/>
            </a:pPr>
            <a:endParaRPr lang="en-US" altLang="en-US" sz="2600" dirty="0"/>
          </a:p>
        </p:txBody>
      </p:sp>
    </p:spTree>
    <p:extLst>
      <p:ext uri="{BB962C8B-B14F-4D97-AF65-F5344CB8AC3E}">
        <p14:creationId xmlns:p14="http://schemas.microsoft.com/office/powerpoint/2010/main" val="1128331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F348BF22-C115-9D47-AAD5-7F8528CB8003}"/>
              </a:ext>
            </a:extLst>
          </p:cNvPr>
          <p:cNvSpPr>
            <a:spLocks noGrp="1"/>
          </p:cNvSpPr>
          <p:nvPr>
            <p:ph type="title"/>
          </p:nvPr>
        </p:nvSpPr>
        <p:spPr/>
        <p:txBody>
          <a:bodyPr/>
          <a:lstStyle/>
          <a:p>
            <a:endParaRPr lang="en-US" altLang="en-US"/>
          </a:p>
        </p:txBody>
      </p:sp>
      <p:sp>
        <p:nvSpPr>
          <p:cNvPr id="34818" name="Content Placeholder 2">
            <a:extLst>
              <a:ext uri="{FF2B5EF4-FFF2-40B4-BE49-F238E27FC236}">
                <a16:creationId xmlns:a16="http://schemas.microsoft.com/office/drawing/2014/main" id="{0F39919C-7A68-FF44-96A4-9949FA398772}"/>
              </a:ext>
            </a:extLst>
          </p:cNvPr>
          <p:cNvSpPr>
            <a:spLocks noGrp="1"/>
          </p:cNvSpPr>
          <p:nvPr>
            <p:ph idx="1"/>
          </p:nvPr>
        </p:nvSpPr>
        <p:spPr/>
        <p:txBody>
          <a:bodyPr/>
          <a:lstStyle/>
          <a:p>
            <a:r>
              <a:rPr lang="en-US" altLang="en-US"/>
              <a:t>Visualize what occurs during crossing over.</a:t>
            </a:r>
          </a:p>
          <a:p>
            <a:pPr lvl="1"/>
            <a:r>
              <a:rPr lang="en-US" altLang="en-US"/>
              <a:t>F1 heterozygote</a:t>
            </a:r>
          </a:p>
          <a:p>
            <a:pPr lvl="1"/>
            <a:r>
              <a:rPr lang="en-US" altLang="en-US"/>
              <a:t>Production of gametes</a:t>
            </a:r>
          </a:p>
          <a:p>
            <a:pPr lvl="1"/>
            <a:r>
              <a:rPr lang="en-US" altLang="en-US"/>
              <a:t>Possibilities of offspring and expected frequencies.</a:t>
            </a:r>
          </a:p>
          <a:p>
            <a:pPr lvl="1"/>
            <a:endParaRPr lang="en-US" altLang="en-US"/>
          </a:p>
          <a:p>
            <a:pPr lvl="1">
              <a:buFont typeface="Arial" panose="020B0604020202020204" pitchFamily="34" charset="0"/>
              <a:buNone/>
            </a:pPr>
            <a:r>
              <a:rPr lang="en-US" altLang="en-US"/>
              <a:t>on board….</a:t>
            </a:r>
          </a:p>
        </p:txBody>
      </p:sp>
    </p:spTree>
    <p:extLst>
      <p:ext uri="{BB962C8B-B14F-4D97-AF65-F5344CB8AC3E}">
        <p14:creationId xmlns:p14="http://schemas.microsoft.com/office/powerpoint/2010/main" val="627937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55B1AA21-9381-B849-BC71-8DA5A7FC41AA}"/>
              </a:ext>
            </a:extLst>
          </p:cNvPr>
          <p:cNvSpPr>
            <a:spLocks noGrp="1"/>
          </p:cNvSpPr>
          <p:nvPr>
            <p:ph type="title" idx="4294967295"/>
          </p:nvPr>
        </p:nvSpPr>
        <p:spPr/>
        <p:txBody>
          <a:bodyPr/>
          <a:lstStyle/>
          <a:p>
            <a:endParaRPr lang="en-US" altLang="en-US"/>
          </a:p>
        </p:txBody>
      </p:sp>
      <p:sp>
        <p:nvSpPr>
          <p:cNvPr id="35842" name="Content Placeholder 2">
            <a:extLst>
              <a:ext uri="{FF2B5EF4-FFF2-40B4-BE49-F238E27FC236}">
                <a16:creationId xmlns:a16="http://schemas.microsoft.com/office/drawing/2014/main" id="{4A49DE19-2F39-EF46-BCBB-B8133FAA1C44}"/>
              </a:ext>
            </a:extLst>
          </p:cNvPr>
          <p:cNvSpPr>
            <a:spLocks noGrp="1"/>
          </p:cNvSpPr>
          <p:nvPr>
            <p:ph idx="4294967295"/>
          </p:nvPr>
        </p:nvSpPr>
        <p:spPr/>
        <p:txBody>
          <a:bodyPr/>
          <a:lstStyle/>
          <a:p>
            <a:r>
              <a:rPr lang="en-US" altLang="en-US" dirty="0"/>
              <a:t>Thomas Morgan (remember him?) and his student,  Alfred Sturtevant, were the first to really describe crossing over when while studying X-linked genes.</a:t>
            </a:r>
          </a:p>
          <a:p>
            <a:r>
              <a:rPr lang="en-US" altLang="en-US" dirty="0"/>
              <a:t>Morgan looked at X-linked genes 2 at a time.</a:t>
            </a:r>
          </a:p>
          <a:p>
            <a:pPr>
              <a:buFont typeface="Arial" panose="020B0604020202020204" pitchFamily="34" charset="0"/>
              <a:buNone/>
            </a:pPr>
            <a:r>
              <a:rPr lang="en-US" altLang="en-US" dirty="0"/>
              <a:t>	e.g.  yellow body and white eyes</a:t>
            </a:r>
          </a:p>
          <a:p>
            <a:pPr>
              <a:buFont typeface="Arial" panose="020B0604020202020204" pitchFamily="34" charset="0"/>
              <a:buNone/>
            </a:pPr>
            <a:r>
              <a:rPr lang="en-US" altLang="en-US" dirty="0"/>
              <a:t>		   white eyes and miniature</a:t>
            </a:r>
          </a:p>
          <a:p>
            <a:pPr>
              <a:buFont typeface="Arial" panose="020B0604020202020204" pitchFamily="34" charset="0"/>
              <a:buNone/>
            </a:pPr>
            <a:endParaRPr lang="en-US" altLang="en-US" dirty="0"/>
          </a:p>
          <a:p>
            <a:pPr marL="0" indent="0">
              <a:buNone/>
            </a:pPr>
            <a:endParaRPr lang="en-US" altLang="en-US" dirty="0"/>
          </a:p>
          <a:p>
            <a:endParaRPr lang="en-US" altLang="en-US" dirty="0"/>
          </a:p>
        </p:txBody>
      </p:sp>
    </p:spTree>
    <p:extLst>
      <p:ext uri="{BB962C8B-B14F-4D97-AF65-F5344CB8AC3E}">
        <p14:creationId xmlns:p14="http://schemas.microsoft.com/office/powerpoint/2010/main" val="1654360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378D402C-9B21-3C41-B913-E6EDFCD7A1FA}"/>
              </a:ext>
            </a:extLst>
          </p:cNvPr>
          <p:cNvSpPr>
            <a:spLocks noGrp="1"/>
          </p:cNvSpPr>
          <p:nvPr>
            <p:ph type="title" idx="4294967295"/>
          </p:nvPr>
        </p:nvSpPr>
        <p:spPr/>
        <p:txBody>
          <a:bodyPr/>
          <a:lstStyle/>
          <a:p>
            <a:endParaRPr lang="en-US" altLang="en-US"/>
          </a:p>
        </p:txBody>
      </p:sp>
      <p:sp>
        <p:nvSpPr>
          <p:cNvPr id="36866" name="Content Placeholder 2">
            <a:extLst>
              <a:ext uri="{FF2B5EF4-FFF2-40B4-BE49-F238E27FC236}">
                <a16:creationId xmlns:a16="http://schemas.microsoft.com/office/drawing/2014/main" id="{FB3A158A-9238-0440-807D-BC248F6DA3B2}"/>
              </a:ext>
            </a:extLst>
          </p:cNvPr>
          <p:cNvSpPr>
            <a:spLocks noGrp="1"/>
          </p:cNvSpPr>
          <p:nvPr>
            <p:ph idx="4294967295"/>
          </p:nvPr>
        </p:nvSpPr>
        <p:spPr>
          <a:xfrm>
            <a:off x="461963" y="685800"/>
            <a:ext cx="8058150" cy="3521075"/>
          </a:xfrm>
        </p:spPr>
        <p:txBody>
          <a:bodyPr/>
          <a:lstStyle/>
          <a:p>
            <a:r>
              <a:rPr lang="en-US" altLang="en-US"/>
              <a:t>Noted they </a:t>
            </a:r>
            <a:r>
              <a:rPr lang="en-US" altLang="en-US" i="1"/>
              <a:t>appeared</a:t>
            </a:r>
            <a:r>
              <a:rPr lang="en-US" altLang="en-US"/>
              <a:t> to be unlinked some of the time, forming new combinations in a small proportion F2 offspring.</a:t>
            </a:r>
          </a:p>
          <a:p>
            <a:endParaRPr lang="en-US" altLang="en-US"/>
          </a:p>
          <a:p>
            <a:pPr>
              <a:buFont typeface="Arial" panose="020B0604020202020204" pitchFamily="34" charset="0"/>
              <a:buNone/>
            </a:pPr>
            <a:r>
              <a:rPr lang="en-US" altLang="en-US"/>
              <a:t>e.g.  in crosses analyzing yellow body and white eyes, about 0.5% of the offspring showed the </a:t>
            </a:r>
            <a:r>
              <a:rPr lang="en-US" altLang="en-US" i="1"/>
              <a:t>y</a:t>
            </a:r>
            <a:r>
              <a:rPr lang="en-US" altLang="en-US"/>
              <a:t> allele and the </a:t>
            </a:r>
            <a:r>
              <a:rPr lang="en-US" altLang="en-US" i="1"/>
              <a:t>w</a:t>
            </a:r>
            <a:r>
              <a:rPr lang="en-US" altLang="en-US"/>
              <a:t> allele apparently switching places during gamete formation. </a:t>
            </a:r>
          </a:p>
          <a:p>
            <a:pPr>
              <a:buFont typeface="Arial" panose="020B0604020202020204" pitchFamily="34" charset="0"/>
              <a:buNone/>
            </a:pPr>
            <a:r>
              <a:rPr lang="en-US" altLang="en-US"/>
              <a:t>(99.5% of the time the alleles did not swap places) (Figure 5-3)</a:t>
            </a:r>
          </a:p>
          <a:p>
            <a:endParaRPr lang="en-US" altLang="en-US"/>
          </a:p>
          <a:p>
            <a:endParaRPr lang="en-US" altLang="en-US"/>
          </a:p>
          <a:p>
            <a:endParaRPr lang="en-US" altLang="en-US"/>
          </a:p>
        </p:txBody>
      </p:sp>
    </p:spTree>
    <p:extLst>
      <p:ext uri="{BB962C8B-B14F-4D97-AF65-F5344CB8AC3E}">
        <p14:creationId xmlns:p14="http://schemas.microsoft.com/office/powerpoint/2010/main" val="1487165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35AF1F6F-7706-7747-933E-2447203D69ED}"/>
              </a:ext>
            </a:extLst>
          </p:cNvPr>
          <p:cNvSpPr>
            <a:spLocks noGrp="1"/>
          </p:cNvSpPr>
          <p:nvPr>
            <p:ph type="title" idx="4294967295"/>
          </p:nvPr>
        </p:nvSpPr>
        <p:spPr/>
        <p:txBody>
          <a:bodyPr/>
          <a:lstStyle/>
          <a:p>
            <a:endParaRPr lang="en-US" altLang="en-US"/>
          </a:p>
        </p:txBody>
      </p:sp>
      <p:sp>
        <p:nvSpPr>
          <p:cNvPr id="37890" name="Content Placeholder 2">
            <a:extLst>
              <a:ext uri="{FF2B5EF4-FFF2-40B4-BE49-F238E27FC236}">
                <a16:creationId xmlns:a16="http://schemas.microsoft.com/office/drawing/2014/main" id="{F3FE6435-2E25-594C-B606-81465579ED10}"/>
              </a:ext>
            </a:extLst>
          </p:cNvPr>
          <p:cNvSpPr>
            <a:spLocks noGrp="1"/>
          </p:cNvSpPr>
          <p:nvPr>
            <p:ph idx="4294967295"/>
          </p:nvPr>
        </p:nvSpPr>
        <p:spPr/>
        <p:txBody>
          <a:bodyPr/>
          <a:lstStyle/>
          <a:p>
            <a:r>
              <a:rPr lang="en-US" altLang="en-US" sz="3000"/>
              <a:t>Oddly, other pairs of X-linked genes recombined at different frequencies.</a:t>
            </a:r>
          </a:p>
          <a:p>
            <a:endParaRPr lang="en-US" altLang="en-US" sz="3000"/>
          </a:p>
          <a:p>
            <a:r>
              <a:rPr lang="en-US" altLang="en-US" sz="3000"/>
              <a:t>in crosses analyzing white eyes and miniature phenotype, about 34.5% of the offspring showed the </a:t>
            </a:r>
            <a:r>
              <a:rPr lang="en-US" altLang="en-US" sz="3000" i="1"/>
              <a:t>w</a:t>
            </a:r>
            <a:r>
              <a:rPr lang="en-US" altLang="en-US" sz="3000"/>
              <a:t> allele and the </a:t>
            </a:r>
            <a:r>
              <a:rPr lang="en-US" altLang="en-US" sz="3000" i="1"/>
              <a:t>m</a:t>
            </a:r>
            <a:r>
              <a:rPr lang="en-US" altLang="en-US" sz="3000"/>
              <a:t> allele apparently switching places during gamete formation. </a:t>
            </a:r>
          </a:p>
          <a:p>
            <a:r>
              <a:rPr lang="en-US" altLang="en-US" sz="3000"/>
              <a:t>(65.5% of the time the alleles did not switch) (Figure 5-3)</a:t>
            </a:r>
          </a:p>
        </p:txBody>
      </p:sp>
    </p:spTree>
    <p:extLst>
      <p:ext uri="{BB962C8B-B14F-4D97-AF65-F5344CB8AC3E}">
        <p14:creationId xmlns:p14="http://schemas.microsoft.com/office/powerpoint/2010/main" val="1133963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6">
            <a:extLst>
              <a:ext uri="{FF2B5EF4-FFF2-40B4-BE49-F238E27FC236}">
                <a16:creationId xmlns:a16="http://schemas.microsoft.com/office/drawing/2014/main" id="{B758B7D3-0754-E84B-807A-1A1A07AF46BC}"/>
              </a:ext>
            </a:extLst>
          </p:cNvPr>
          <p:cNvSpPr txBox="1">
            <a:spLocks noChangeArrowheads="1"/>
          </p:cNvSpPr>
          <p:nvPr/>
        </p:nvSpPr>
        <p:spPr bwMode="auto">
          <a:xfrm>
            <a:off x="6172200" y="5722938"/>
            <a:ext cx="29718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Figure 5.3</a:t>
            </a:r>
          </a:p>
        </p:txBody>
      </p:sp>
      <p:pic>
        <p:nvPicPr>
          <p:cNvPr id="38914" name="Picture 12">
            <a:extLst>
              <a:ext uri="{FF2B5EF4-FFF2-40B4-BE49-F238E27FC236}">
                <a16:creationId xmlns:a16="http://schemas.microsoft.com/office/drawing/2014/main" id="{5743A14E-62D1-BF48-9921-A7850DB807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61"/>
          <a:stretch>
            <a:fillRect/>
          </a:stretch>
        </p:blipFill>
        <p:spPr bwMode="auto">
          <a:xfrm>
            <a:off x="1497013" y="1141413"/>
            <a:ext cx="6148387" cy="457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7742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F25C24A4-A55A-6C43-9520-89A45435C512}"/>
              </a:ext>
            </a:extLst>
          </p:cNvPr>
          <p:cNvSpPr>
            <a:spLocks noGrp="1"/>
          </p:cNvSpPr>
          <p:nvPr>
            <p:ph type="title"/>
          </p:nvPr>
        </p:nvSpPr>
        <p:spPr/>
        <p:txBody>
          <a:bodyPr/>
          <a:lstStyle/>
          <a:p>
            <a:r>
              <a:rPr lang="en-US" altLang="en-US"/>
              <a:t>Important observation</a:t>
            </a:r>
            <a:r>
              <a:rPr lang="is-IS" altLang="en-US"/>
              <a:t>…	</a:t>
            </a:r>
            <a:endParaRPr lang="en-US" altLang="en-US"/>
          </a:p>
        </p:txBody>
      </p:sp>
      <p:sp>
        <p:nvSpPr>
          <p:cNvPr id="40962" name="Content Placeholder 2">
            <a:extLst>
              <a:ext uri="{FF2B5EF4-FFF2-40B4-BE49-F238E27FC236}">
                <a16:creationId xmlns:a16="http://schemas.microsoft.com/office/drawing/2014/main" id="{83A509D6-0835-1744-AFF9-CF4C0394E7D2}"/>
              </a:ext>
            </a:extLst>
          </p:cNvPr>
          <p:cNvSpPr>
            <a:spLocks noGrp="1"/>
          </p:cNvSpPr>
          <p:nvPr>
            <p:ph idx="1"/>
          </p:nvPr>
        </p:nvSpPr>
        <p:spPr/>
        <p:txBody>
          <a:bodyPr/>
          <a:lstStyle/>
          <a:p>
            <a:r>
              <a:rPr lang="en-US" altLang="en-US" dirty="0"/>
              <a:t>A dihybrid cross involving linked genes will usually result in 4 different combinations of traits, but </a:t>
            </a:r>
            <a:r>
              <a:rPr lang="en-US" altLang="en-US" u="sng" dirty="0"/>
              <a:t>not give a 9:3:3:1 ratio of offspring. </a:t>
            </a:r>
          </a:p>
          <a:p>
            <a:endParaRPr lang="en-US" altLang="en-US" u="sng" dirty="0"/>
          </a:p>
          <a:p>
            <a:r>
              <a:rPr lang="en-US" altLang="en-US" dirty="0"/>
              <a:t>These 2 genes definitely did not appear to assort independently—different ratios were seen—different in every gene pair examined as well. </a:t>
            </a:r>
          </a:p>
        </p:txBody>
      </p:sp>
    </p:spTree>
    <p:extLst>
      <p:ext uri="{BB962C8B-B14F-4D97-AF65-F5344CB8AC3E}">
        <p14:creationId xmlns:p14="http://schemas.microsoft.com/office/powerpoint/2010/main" val="4070763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88B75512-3514-8C45-80DD-271769FB0335}"/>
              </a:ext>
            </a:extLst>
          </p:cNvPr>
          <p:cNvSpPr>
            <a:spLocks noGrp="1"/>
          </p:cNvSpPr>
          <p:nvPr>
            <p:ph type="title" idx="4294967295"/>
          </p:nvPr>
        </p:nvSpPr>
        <p:spPr/>
        <p:txBody>
          <a:bodyPr/>
          <a:lstStyle/>
          <a:p>
            <a:endParaRPr lang="en-US" altLang="en-US"/>
          </a:p>
        </p:txBody>
      </p:sp>
      <p:sp>
        <p:nvSpPr>
          <p:cNvPr id="41986" name="Content Placeholder 2">
            <a:extLst>
              <a:ext uri="{FF2B5EF4-FFF2-40B4-BE49-F238E27FC236}">
                <a16:creationId xmlns:a16="http://schemas.microsoft.com/office/drawing/2014/main" id="{E692CB35-2248-654D-8C21-45471EAD0752}"/>
              </a:ext>
            </a:extLst>
          </p:cNvPr>
          <p:cNvSpPr>
            <a:spLocks noGrp="1"/>
          </p:cNvSpPr>
          <p:nvPr>
            <p:ph idx="4294967295"/>
          </p:nvPr>
        </p:nvSpPr>
        <p:spPr>
          <a:xfrm>
            <a:off x="457200" y="2057400"/>
            <a:ext cx="8229600" cy="3714750"/>
          </a:xfrm>
        </p:spPr>
        <p:txBody>
          <a:bodyPr/>
          <a:lstStyle/>
          <a:p>
            <a:r>
              <a:rPr lang="en-US" altLang="en-US"/>
              <a:t>Sturtevant</a:t>
            </a:r>
            <a:r>
              <a:rPr lang="ja-JP" altLang="en-US"/>
              <a:t>’</a:t>
            </a:r>
            <a:r>
              <a:rPr lang="en-US" altLang="ja-JP"/>
              <a:t>s conclusion: </a:t>
            </a:r>
          </a:p>
          <a:p>
            <a:pPr>
              <a:buFont typeface="Arial" panose="020B0604020202020204" pitchFamily="34" charset="0"/>
              <a:buNone/>
            </a:pPr>
            <a:r>
              <a:rPr lang="en-US" altLang="en-US"/>
              <a:t>	1) linked genes </a:t>
            </a:r>
            <a:r>
              <a:rPr lang="en-US" altLang="en-US" i="1"/>
              <a:t>do</a:t>
            </a:r>
            <a:r>
              <a:rPr lang="en-US" altLang="en-US"/>
              <a:t> physically separate as a result of crossing over during meiosis</a:t>
            </a:r>
          </a:p>
          <a:p>
            <a:pPr>
              <a:buFont typeface="Arial" panose="020B0604020202020204" pitchFamily="34" charset="0"/>
              <a:buNone/>
            </a:pPr>
            <a:endParaRPr lang="en-US" altLang="en-US"/>
          </a:p>
          <a:p>
            <a:pPr>
              <a:buFont typeface="Arial" panose="020B0604020202020204" pitchFamily="34" charset="0"/>
              <a:buNone/>
            </a:pPr>
            <a:r>
              <a:rPr lang="en-US" altLang="en-US"/>
              <a:t>	2) Different  crossing over/recombination frequencies reflect physical distances between loci.</a:t>
            </a:r>
          </a:p>
          <a:p>
            <a:pPr>
              <a:buFont typeface="Arial" panose="020B0604020202020204" pitchFamily="34" charset="0"/>
              <a:buNone/>
            </a:pPr>
            <a:r>
              <a:rPr lang="en-US" altLang="en-US"/>
              <a:t>3)   Closely spaced genes are less likely to undergo crossing over.</a:t>
            </a:r>
          </a:p>
        </p:txBody>
      </p:sp>
    </p:spTree>
    <p:extLst>
      <p:ext uri="{BB962C8B-B14F-4D97-AF65-F5344CB8AC3E}">
        <p14:creationId xmlns:p14="http://schemas.microsoft.com/office/powerpoint/2010/main" val="3124135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1410A0BC-9C81-D148-ADCC-1102FCF5CEE6}"/>
              </a:ext>
            </a:extLst>
          </p:cNvPr>
          <p:cNvSpPr>
            <a:spLocks noGrp="1"/>
          </p:cNvSpPr>
          <p:nvPr>
            <p:ph type="title" idx="4294967295"/>
          </p:nvPr>
        </p:nvSpPr>
        <p:spPr/>
        <p:txBody>
          <a:bodyPr/>
          <a:lstStyle/>
          <a:p>
            <a:endParaRPr lang="en-US" altLang="en-US"/>
          </a:p>
        </p:txBody>
      </p:sp>
      <p:sp>
        <p:nvSpPr>
          <p:cNvPr id="43010" name="Content Placeholder 2">
            <a:extLst>
              <a:ext uri="{FF2B5EF4-FFF2-40B4-BE49-F238E27FC236}">
                <a16:creationId xmlns:a16="http://schemas.microsoft.com/office/drawing/2014/main" id="{1DECC42B-48F5-B84E-9AF3-92E33161BBEC}"/>
              </a:ext>
            </a:extLst>
          </p:cNvPr>
          <p:cNvSpPr>
            <a:spLocks noGrp="1"/>
          </p:cNvSpPr>
          <p:nvPr>
            <p:ph idx="4294967295"/>
          </p:nvPr>
        </p:nvSpPr>
        <p:spPr>
          <a:xfrm>
            <a:off x="381000" y="2114550"/>
            <a:ext cx="8229600" cy="3394075"/>
          </a:xfrm>
        </p:spPr>
        <p:txBody>
          <a:bodyPr/>
          <a:lstStyle/>
          <a:p>
            <a:r>
              <a:rPr lang="en-US" altLang="en-US"/>
              <a:t>Distances determined by recombination frequencies are not  actual physical distances, but do reflect relative distances between genes.</a:t>
            </a:r>
          </a:p>
          <a:p>
            <a:endParaRPr lang="en-US" altLang="en-US"/>
          </a:p>
          <a:p>
            <a:r>
              <a:rPr lang="en-US" altLang="en-US"/>
              <a:t>Units are centiMorgans (</a:t>
            </a:r>
            <a:r>
              <a:rPr lang="en-US" altLang="en-US" b="1">
                <a:solidFill>
                  <a:srgbClr val="FF0000"/>
                </a:solidFill>
              </a:rPr>
              <a:t>cM</a:t>
            </a:r>
            <a:r>
              <a:rPr lang="en-US" altLang="en-US"/>
              <a:t>) or map units (</a:t>
            </a:r>
            <a:r>
              <a:rPr lang="en-US" altLang="en-US" b="1">
                <a:solidFill>
                  <a:srgbClr val="FF0000"/>
                </a:solidFill>
              </a:rPr>
              <a:t>mu</a:t>
            </a:r>
            <a:r>
              <a:rPr lang="en-US" altLang="en-US"/>
              <a:t>)</a:t>
            </a:r>
          </a:p>
        </p:txBody>
      </p:sp>
    </p:spTree>
    <p:extLst>
      <p:ext uri="{BB962C8B-B14F-4D97-AF65-F5344CB8AC3E}">
        <p14:creationId xmlns:p14="http://schemas.microsoft.com/office/powerpoint/2010/main" val="251965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5F920-045D-8541-8BC6-FFAED32279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653044F-47BA-CE42-A3C3-52C6E32F86F9}"/>
              </a:ext>
            </a:extLst>
          </p:cNvPr>
          <p:cNvSpPr>
            <a:spLocks noGrp="1"/>
          </p:cNvSpPr>
          <p:nvPr>
            <p:ph idx="1"/>
          </p:nvPr>
        </p:nvSpPr>
        <p:spPr/>
        <p:txBody>
          <a:bodyPr/>
          <a:lstStyle/>
          <a:p>
            <a:r>
              <a:rPr lang="en-US" b="1" dirty="0"/>
              <a:t>Complementation analysis</a:t>
            </a:r>
          </a:p>
        </p:txBody>
      </p:sp>
    </p:spTree>
    <p:extLst>
      <p:ext uri="{BB962C8B-B14F-4D97-AF65-F5344CB8AC3E}">
        <p14:creationId xmlns:p14="http://schemas.microsoft.com/office/powerpoint/2010/main" val="2038895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6">
            <a:extLst>
              <a:ext uri="{FF2B5EF4-FFF2-40B4-BE49-F238E27FC236}">
                <a16:creationId xmlns:a16="http://schemas.microsoft.com/office/drawing/2014/main" id="{BAC0B3D7-AFDE-CB4C-93D3-4C6D66AFF6A0}"/>
              </a:ext>
            </a:extLst>
          </p:cNvPr>
          <p:cNvSpPr txBox="1">
            <a:spLocks noChangeArrowheads="1"/>
          </p:cNvSpPr>
          <p:nvPr/>
        </p:nvSpPr>
        <p:spPr bwMode="auto">
          <a:xfrm>
            <a:off x="6172200" y="5722938"/>
            <a:ext cx="29718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rPr>
              <a:t>Figure 5.4</a:t>
            </a:r>
          </a:p>
        </p:txBody>
      </p:sp>
      <p:pic>
        <p:nvPicPr>
          <p:cNvPr id="44034" name="Picture 12">
            <a:extLst>
              <a:ext uri="{FF2B5EF4-FFF2-40B4-BE49-F238E27FC236}">
                <a16:creationId xmlns:a16="http://schemas.microsoft.com/office/drawing/2014/main" id="{43143C4C-DDE4-6548-AE33-BE6C10075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3486"/>
          <a:stretch>
            <a:fillRect/>
          </a:stretch>
        </p:blipFill>
        <p:spPr bwMode="auto">
          <a:xfrm>
            <a:off x="304800" y="2686050"/>
            <a:ext cx="8532813"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Box 4">
            <a:extLst>
              <a:ext uri="{FF2B5EF4-FFF2-40B4-BE49-F238E27FC236}">
                <a16:creationId xmlns:a16="http://schemas.microsoft.com/office/drawing/2014/main" id="{39BBE2F1-435D-AE48-A89C-8D982256BD7A}"/>
              </a:ext>
            </a:extLst>
          </p:cNvPr>
          <p:cNvSpPr txBox="1">
            <a:spLocks noChangeArrowheads="1"/>
          </p:cNvSpPr>
          <p:nvPr/>
        </p:nvSpPr>
        <p:spPr bwMode="auto">
          <a:xfrm>
            <a:off x="1066800" y="1314450"/>
            <a:ext cx="640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Morgan</a:t>
            </a:r>
            <a:r>
              <a:rPr lang="ja-JP" altLang="en-US" sz="1800"/>
              <a:t>’</a:t>
            </a:r>
            <a:r>
              <a:rPr lang="en-US" altLang="ja-JP" sz="1800">
                <a:cs typeface="Arial" panose="020B0604020202020204" pitchFamily="34" charset="0"/>
              </a:rPr>
              <a:t>s data was used to create a map showing the relative distance between the genes.</a:t>
            </a:r>
            <a:endParaRPr lang="en-US" altLang="en-US" sz="1800">
              <a:cs typeface="Arial" panose="020B0604020202020204" pitchFamily="34" charset="0"/>
            </a:endParaRPr>
          </a:p>
        </p:txBody>
      </p:sp>
      <p:sp>
        <p:nvSpPr>
          <p:cNvPr id="7" name="Rectangle 6">
            <a:extLst>
              <a:ext uri="{FF2B5EF4-FFF2-40B4-BE49-F238E27FC236}">
                <a16:creationId xmlns:a16="http://schemas.microsoft.com/office/drawing/2014/main" id="{5CE65069-DE64-F944-8BCA-7D4DB473926F}"/>
              </a:ext>
            </a:extLst>
          </p:cNvPr>
          <p:cNvSpPr/>
          <p:nvPr/>
        </p:nvSpPr>
        <p:spPr>
          <a:xfrm>
            <a:off x="685800" y="3714750"/>
            <a:ext cx="62484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t>Aa</a:t>
            </a:r>
            <a:endParaRPr lang="en-US" dirty="0"/>
          </a:p>
        </p:txBody>
      </p:sp>
      <p:sp>
        <p:nvSpPr>
          <p:cNvPr id="44037" name="TextBox 7">
            <a:extLst>
              <a:ext uri="{FF2B5EF4-FFF2-40B4-BE49-F238E27FC236}">
                <a16:creationId xmlns:a16="http://schemas.microsoft.com/office/drawing/2014/main" id="{DAFDDE92-C059-2C4B-85CC-4AE26213F267}"/>
              </a:ext>
            </a:extLst>
          </p:cNvPr>
          <p:cNvSpPr txBox="1">
            <a:spLocks noChangeArrowheads="1"/>
          </p:cNvSpPr>
          <p:nvPr/>
        </p:nvSpPr>
        <p:spPr bwMode="auto">
          <a:xfrm>
            <a:off x="1219200" y="4800600"/>
            <a:ext cx="655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**The two, 2-point crosses would not show order, unless all combinations of genes were analyzed. </a:t>
            </a:r>
          </a:p>
        </p:txBody>
      </p:sp>
    </p:spTree>
    <p:extLst>
      <p:ext uri="{BB962C8B-B14F-4D97-AF65-F5344CB8AC3E}">
        <p14:creationId xmlns:p14="http://schemas.microsoft.com/office/powerpoint/2010/main" val="2089779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B59AD64B-C2C4-294E-9D82-0A56A6B381EC}"/>
              </a:ext>
            </a:extLst>
          </p:cNvPr>
          <p:cNvSpPr>
            <a:spLocks noGrp="1"/>
          </p:cNvSpPr>
          <p:nvPr>
            <p:ph type="title"/>
          </p:nvPr>
        </p:nvSpPr>
        <p:spPr/>
        <p:txBody>
          <a:bodyPr/>
          <a:lstStyle/>
          <a:p>
            <a:pPr eaLnBrk="1" hangingPunct="1"/>
            <a:r>
              <a:rPr lang="en-US" altLang="en-US"/>
              <a:t> Quick summary…linked genes</a:t>
            </a:r>
          </a:p>
        </p:txBody>
      </p:sp>
      <p:sp>
        <p:nvSpPr>
          <p:cNvPr id="46082" name="Content Placeholder 2">
            <a:extLst>
              <a:ext uri="{FF2B5EF4-FFF2-40B4-BE49-F238E27FC236}">
                <a16:creationId xmlns:a16="http://schemas.microsoft.com/office/drawing/2014/main" id="{2303DD64-536D-514B-9F62-D04188D2AC60}"/>
              </a:ext>
            </a:extLst>
          </p:cNvPr>
          <p:cNvSpPr>
            <a:spLocks noGrp="1"/>
          </p:cNvSpPr>
          <p:nvPr>
            <p:ph idx="1"/>
          </p:nvPr>
        </p:nvSpPr>
        <p:spPr/>
        <p:txBody>
          <a:bodyPr/>
          <a:lstStyle/>
          <a:p>
            <a:pPr eaLnBrk="1" hangingPunct="1"/>
            <a:r>
              <a:rPr lang="en-US" altLang="en-US"/>
              <a:t>We</a:t>
            </a:r>
            <a:r>
              <a:rPr lang="ja-JP" altLang="en-US"/>
              <a:t>’</a:t>
            </a:r>
            <a:r>
              <a:rPr lang="en-US" altLang="ja-JP"/>
              <a:t>ve defined linked genes.</a:t>
            </a:r>
          </a:p>
          <a:p>
            <a:pPr eaLnBrk="1" hangingPunct="1">
              <a:buFont typeface="Arial" panose="020B0604020202020204" pitchFamily="34" charset="0"/>
              <a:buNone/>
            </a:pPr>
            <a:endParaRPr lang="en-US" altLang="en-US"/>
          </a:p>
          <a:p>
            <a:pPr eaLnBrk="1" hangingPunct="1"/>
            <a:r>
              <a:rPr lang="en-US" altLang="en-US"/>
              <a:t>We</a:t>
            </a:r>
            <a:r>
              <a:rPr lang="ja-JP" altLang="en-US"/>
              <a:t>’</a:t>
            </a:r>
            <a:r>
              <a:rPr lang="en-US" altLang="ja-JP"/>
              <a:t>ve noted that independent assortment does not occur, with linked genes.</a:t>
            </a:r>
          </a:p>
          <a:p>
            <a:pPr eaLnBrk="1" hangingPunct="1">
              <a:buFont typeface="Arial" panose="020B0604020202020204" pitchFamily="34" charset="0"/>
              <a:buNone/>
            </a:pPr>
            <a:endParaRPr lang="en-US" altLang="en-US"/>
          </a:p>
          <a:p>
            <a:pPr eaLnBrk="1" hangingPunct="1"/>
            <a:r>
              <a:rPr lang="en-US" altLang="en-US"/>
              <a:t>We</a:t>
            </a:r>
            <a:r>
              <a:rPr lang="ja-JP" altLang="en-US"/>
              <a:t>’</a:t>
            </a:r>
            <a:r>
              <a:rPr lang="en-US" altLang="ja-JP"/>
              <a:t>ve noted that linked alleles can separate if crossing over occurs between them.</a:t>
            </a:r>
            <a:endParaRPr lang="en-US" altLang="en-US"/>
          </a:p>
        </p:txBody>
      </p:sp>
    </p:spTree>
    <p:extLst>
      <p:ext uri="{BB962C8B-B14F-4D97-AF65-F5344CB8AC3E}">
        <p14:creationId xmlns:p14="http://schemas.microsoft.com/office/powerpoint/2010/main" val="3437984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BE38A1D5-FC17-2C4E-AFF9-6F1BB98E0AC0}"/>
              </a:ext>
            </a:extLst>
          </p:cNvPr>
          <p:cNvSpPr>
            <a:spLocks noGrp="1"/>
          </p:cNvSpPr>
          <p:nvPr>
            <p:ph type="title"/>
          </p:nvPr>
        </p:nvSpPr>
        <p:spPr/>
        <p:txBody>
          <a:bodyPr/>
          <a:lstStyle/>
          <a:p>
            <a:pPr eaLnBrk="1" hangingPunct="1"/>
            <a:endParaRPr lang="en-US" altLang="en-US"/>
          </a:p>
        </p:txBody>
      </p:sp>
      <p:sp>
        <p:nvSpPr>
          <p:cNvPr id="47106" name="Content Placeholder 2">
            <a:extLst>
              <a:ext uri="{FF2B5EF4-FFF2-40B4-BE49-F238E27FC236}">
                <a16:creationId xmlns:a16="http://schemas.microsoft.com/office/drawing/2014/main" id="{968F2D34-74E8-7F40-A808-913DB5F3B019}"/>
              </a:ext>
            </a:extLst>
          </p:cNvPr>
          <p:cNvSpPr>
            <a:spLocks noGrp="1"/>
          </p:cNvSpPr>
          <p:nvPr>
            <p:ph idx="1"/>
          </p:nvPr>
        </p:nvSpPr>
        <p:spPr/>
        <p:txBody>
          <a:bodyPr/>
          <a:lstStyle/>
          <a:p>
            <a:pPr eaLnBrk="1" hangingPunct="1"/>
            <a:r>
              <a:rPr lang="en-US" altLang="en-US"/>
              <a:t>Crossover occurs more frequently, the farther apart 2 genes are on the same chromosome.</a:t>
            </a:r>
          </a:p>
          <a:p>
            <a:pPr eaLnBrk="1" hangingPunct="1">
              <a:buFont typeface="Arial" panose="020B0604020202020204" pitchFamily="34" charset="0"/>
              <a:buNone/>
            </a:pPr>
            <a:endParaRPr lang="en-US" altLang="en-US"/>
          </a:p>
          <a:p>
            <a:pPr eaLnBrk="1" hangingPunct="1">
              <a:buFont typeface="Arial" panose="020B0604020202020204" pitchFamily="34" charset="0"/>
              <a:buNone/>
            </a:pPr>
            <a:r>
              <a:rPr lang="en-US" altLang="en-US" b="1"/>
              <a:t>		     A     b				      C</a:t>
            </a:r>
          </a:p>
          <a:p>
            <a:pPr eaLnBrk="1" hangingPunct="1">
              <a:buFont typeface="Arial" panose="020B0604020202020204" pitchFamily="34" charset="0"/>
              <a:buNone/>
            </a:pPr>
            <a:r>
              <a:rPr lang="en-US" altLang="en-US" b="1"/>
              <a:t>    </a:t>
            </a:r>
          </a:p>
          <a:p>
            <a:pPr eaLnBrk="1" hangingPunct="1">
              <a:buFont typeface="Arial" panose="020B0604020202020204" pitchFamily="34" charset="0"/>
              <a:buNone/>
            </a:pPr>
            <a:r>
              <a:rPr lang="en-US" altLang="en-US" b="1"/>
              <a:t>               a     B				      c          </a:t>
            </a:r>
          </a:p>
        </p:txBody>
      </p:sp>
      <p:grpSp>
        <p:nvGrpSpPr>
          <p:cNvPr id="47107" name="Group 10">
            <a:extLst>
              <a:ext uri="{FF2B5EF4-FFF2-40B4-BE49-F238E27FC236}">
                <a16:creationId xmlns:a16="http://schemas.microsoft.com/office/drawing/2014/main" id="{24936B55-692B-F543-9F3C-564C64A8F006}"/>
              </a:ext>
            </a:extLst>
          </p:cNvPr>
          <p:cNvGrpSpPr>
            <a:grpSpLocks/>
          </p:cNvGrpSpPr>
          <p:nvPr/>
        </p:nvGrpSpPr>
        <p:grpSpPr bwMode="auto">
          <a:xfrm>
            <a:off x="1066800" y="3714750"/>
            <a:ext cx="7391400" cy="114300"/>
            <a:chOff x="1066800" y="3810000"/>
            <a:chExt cx="7391400" cy="152400"/>
          </a:xfrm>
        </p:grpSpPr>
        <p:sp>
          <p:nvSpPr>
            <p:cNvPr id="4" name="Oval 3">
              <a:extLst>
                <a:ext uri="{FF2B5EF4-FFF2-40B4-BE49-F238E27FC236}">
                  <a16:creationId xmlns:a16="http://schemas.microsoft.com/office/drawing/2014/main" id="{104065EA-D1A3-724D-A406-AEAA7DC1C6F3}"/>
                </a:ext>
              </a:extLst>
            </p:cNvPr>
            <p:cNvSpPr/>
            <p:nvPr/>
          </p:nvSpPr>
          <p:spPr>
            <a:xfrm>
              <a:off x="1066800" y="3810000"/>
              <a:ext cx="49530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a:extLst>
                <a:ext uri="{FF2B5EF4-FFF2-40B4-BE49-F238E27FC236}">
                  <a16:creationId xmlns:a16="http://schemas.microsoft.com/office/drawing/2014/main" id="{54005C70-6F61-694F-9610-313C4CECFAE4}"/>
                </a:ext>
              </a:extLst>
            </p:cNvPr>
            <p:cNvSpPr/>
            <p:nvPr/>
          </p:nvSpPr>
          <p:spPr>
            <a:xfrm>
              <a:off x="6019800" y="3810000"/>
              <a:ext cx="2438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a:extLst>
                <a:ext uri="{FF2B5EF4-FFF2-40B4-BE49-F238E27FC236}">
                  <a16:creationId xmlns:a16="http://schemas.microsoft.com/office/drawing/2014/main" id="{6BBA78DE-45A8-A049-97B9-E6ADBFA51BAE}"/>
                </a:ext>
              </a:extLst>
            </p:cNvPr>
            <p:cNvCxnSpPr/>
            <p:nvPr/>
          </p:nvCxnSpPr>
          <p:spPr>
            <a:xfrm rot="5400000">
              <a:off x="1981200" y="3886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E4AFDA7-42D9-A54F-BD1E-1E200862CE4C}"/>
                </a:ext>
              </a:extLst>
            </p:cNvPr>
            <p:cNvCxnSpPr/>
            <p:nvPr/>
          </p:nvCxnSpPr>
          <p:spPr>
            <a:xfrm rot="5400000">
              <a:off x="2590800" y="3886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A3F7ED-7967-7A4F-BD61-D20132932DE4}"/>
                </a:ext>
              </a:extLst>
            </p:cNvPr>
            <p:cNvCxnSpPr/>
            <p:nvPr/>
          </p:nvCxnSpPr>
          <p:spPr>
            <a:xfrm rot="5400000">
              <a:off x="6629400" y="3886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Oval 13">
            <a:extLst>
              <a:ext uri="{FF2B5EF4-FFF2-40B4-BE49-F238E27FC236}">
                <a16:creationId xmlns:a16="http://schemas.microsoft.com/office/drawing/2014/main" id="{BE7E4B44-9B6C-3D44-A5A0-79664CB50922}"/>
              </a:ext>
            </a:extLst>
          </p:cNvPr>
          <p:cNvSpPr/>
          <p:nvPr/>
        </p:nvSpPr>
        <p:spPr bwMode="auto">
          <a:xfrm>
            <a:off x="1066800" y="4114800"/>
            <a:ext cx="49530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a:extLst>
              <a:ext uri="{FF2B5EF4-FFF2-40B4-BE49-F238E27FC236}">
                <a16:creationId xmlns:a16="http://schemas.microsoft.com/office/drawing/2014/main" id="{A3A46B2D-3E52-2741-A991-2238247A4891}"/>
              </a:ext>
            </a:extLst>
          </p:cNvPr>
          <p:cNvSpPr/>
          <p:nvPr/>
        </p:nvSpPr>
        <p:spPr bwMode="auto">
          <a:xfrm>
            <a:off x="6019800" y="4114800"/>
            <a:ext cx="24384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6" name="Straight Connector 15">
            <a:extLst>
              <a:ext uri="{FF2B5EF4-FFF2-40B4-BE49-F238E27FC236}">
                <a16:creationId xmlns:a16="http://schemas.microsoft.com/office/drawing/2014/main" id="{F6D14DB7-E041-CC4A-B7CA-CA25C9E2AB7A}"/>
              </a:ext>
            </a:extLst>
          </p:cNvPr>
          <p:cNvCxnSpPr/>
          <p:nvPr/>
        </p:nvCxnSpPr>
        <p:spPr bwMode="auto">
          <a:xfrm rot="5400000">
            <a:off x="2000250" y="4171950"/>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B27D796-5821-8047-8A28-C3CE24115EFC}"/>
              </a:ext>
            </a:extLst>
          </p:cNvPr>
          <p:cNvCxnSpPr/>
          <p:nvPr/>
        </p:nvCxnSpPr>
        <p:spPr bwMode="auto">
          <a:xfrm rot="5400000">
            <a:off x="2609850" y="4171950"/>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D20DACA-218D-2E4E-B633-B1628FCB4420}"/>
              </a:ext>
            </a:extLst>
          </p:cNvPr>
          <p:cNvCxnSpPr/>
          <p:nvPr/>
        </p:nvCxnSpPr>
        <p:spPr bwMode="auto">
          <a:xfrm rot="5400000">
            <a:off x="6648450" y="4171950"/>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7516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68A12402-8F61-4549-8799-A4BF42AD384D}"/>
              </a:ext>
            </a:extLst>
          </p:cNvPr>
          <p:cNvSpPr>
            <a:spLocks noGrp="1"/>
          </p:cNvSpPr>
          <p:nvPr>
            <p:ph type="title"/>
          </p:nvPr>
        </p:nvSpPr>
        <p:spPr/>
        <p:txBody>
          <a:bodyPr/>
          <a:lstStyle/>
          <a:p>
            <a:pPr eaLnBrk="1" hangingPunct="1"/>
            <a:endParaRPr lang="en-US" altLang="en-US"/>
          </a:p>
        </p:txBody>
      </p:sp>
      <p:sp>
        <p:nvSpPr>
          <p:cNvPr id="48130" name="Content Placeholder 2">
            <a:extLst>
              <a:ext uri="{FF2B5EF4-FFF2-40B4-BE49-F238E27FC236}">
                <a16:creationId xmlns:a16="http://schemas.microsoft.com/office/drawing/2014/main" id="{96167100-D16A-5248-80D6-078079B3C33C}"/>
              </a:ext>
            </a:extLst>
          </p:cNvPr>
          <p:cNvSpPr>
            <a:spLocks noGrp="1"/>
          </p:cNvSpPr>
          <p:nvPr>
            <p:ph idx="1"/>
          </p:nvPr>
        </p:nvSpPr>
        <p:spPr>
          <a:xfrm>
            <a:off x="457200" y="2057400"/>
            <a:ext cx="8229600" cy="3829050"/>
          </a:xfrm>
        </p:spPr>
        <p:txBody>
          <a:bodyPr/>
          <a:lstStyle/>
          <a:p>
            <a:pPr eaLnBrk="1" hangingPunct="1"/>
            <a:r>
              <a:rPr lang="en-US" altLang="en-US"/>
              <a:t>The frequency in which crossover is noted, becomes a recombination gene distance (in cM or mu</a:t>
            </a:r>
          </a:p>
          <a:p>
            <a:pPr eaLnBrk="1" hangingPunct="1"/>
            <a:r>
              <a:rPr lang="en-US" altLang="en-US" b="1"/>
              <a:t>              A       b				         C</a:t>
            </a:r>
          </a:p>
          <a:p>
            <a:pPr eaLnBrk="1" hangingPunct="1">
              <a:buFont typeface="Arial" panose="020B0604020202020204" pitchFamily="34" charset="0"/>
              <a:buNone/>
            </a:pPr>
            <a:r>
              <a:rPr lang="en-US" altLang="en-US" b="1"/>
              <a:t>                  a       B				          c          </a:t>
            </a:r>
          </a:p>
          <a:p>
            <a:pPr eaLnBrk="1" hangingPunct="1">
              <a:buFont typeface="Arial" panose="020B0604020202020204" pitchFamily="34" charset="0"/>
              <a:buNone/>
            </a:pPr>
            <a:endParaRPr lang="en-US" altLang="en-US" sz="1800"/>
          </a:p>
          <a:p>
            <a:pPr eaLnBrk="1" hangingPunct="1">
              <a:buFont typeface="Arial" panose="020B0604020202020204" pitchFamily="34" charset="0"/>
              <a:buNone/>
            </a:pPr>
            <a:r>
              <a:rPr lang="en-US" altLang="en-US" sz="2400"/>
              <a:t>Perhaps we see recombinant offspring due to a-b crossover 2% of the time and b-c, 35 % of the time.</a:t>
            </a:r>
          </a:p>
          <a:p>
            <a:pPr eaLnBrk="1" hangingPunct="1"/>
            <a:endParaRPr lang="en-US" altLang="en-US"/>
          </a:p>
        </p:txBody>
      </p:sp>
      <p:grpSp>
        <p:nvGrpSpPr>
          <p:cNvPr id="48131" name="Group 3">
            <a:extLst>
              <a:ext uri="{FF2B5EF4-FFF2-40B4-BE49-F238E27FC236}">
                <a16:creationId xmlns:a16="http://schemas.microsoft.com/office/drawing/2014/main" id="{941EA5A1-0118-3549-B3F5-E97CB9559688}"/>
              </a:ext>
            </a:extLst>
          </p:cNvPr>
          <p:cNvGrpSpPr>
            <a:grpSpLocks/>
          </p:cNvGrpSpPr>
          <p:nvPr/>
        </p:nvGrpSpPr>
        <p:grpSpPr bwMode="auto">
          <a:xfrm>
            <a:off x="1341438" y="3521075"/>
            <a:ext cx="7391400" cy="114300"/>
            <a:chOff x="1066800" y="3810000"/>
            <a:chExt cx="7391400" cy="152400"/>
          </a:xfrm>
        </p:grpSpPr>
        <p:sp>
          <p:nvSpPr>
            <p:cNvPr id="5" name="Oval 4">
              <a:extLst>
                <a:ext uri="{FF2B5EF4-FFF2-40B4-BE49-F238E27FC236}">
                  <a16:creationId xmlns:a16="http://schemas.microsoft.com/office/drawing/2014/main" id="{5EA076A6-2C4A-904B-A086-BF8B16E1846D}"/>
                </a:ext>
              </a:extLst>
            </p:cNvPr>
            <p:cNvSpPr/>
            <p:nvPr/>
          </p:nvSpPr>
          <p:spPr>
            <a:xfrm>
              <a:off x="1066800" y="3810000"/>
              <a:ext cx="49530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a:extLst>
                <a:ext uri="{FF2B5EF4-FFF2-40B4-BE49-F238E27FC236}">
                  <a16:creationId xmlns:a16="http://schemas.microsoft.com/office/drawing/2014/main" id="{4F4D0DDE-1E87-EC4E-95F1-F7D5961C1EDE}"/>
                </a:ext>
              </a:extLst>
            </p:cNvPr>
            <p:cNvSpPr/>
            <p:nvPr/>
          </p:nvSpPr>
          <p:spPr>
            <a:xfrm>
              <a:off x="6019800" y="3810000"/>
              <a:ext cx="2438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a:extLst>
                <a:ext uri="{FF2B5EF4-FFF2-40B4-BE49-F238E27FC236}">
                  <a16:creationId xmlns:a16="http://schemas.microsoft.com/office/drawing/2014/main" id="{20BFB70D-9D04-AB4E-9C02-4DF2076AE8CE}"/>
                </a:ext>
              </a:extLst>
            </p:cNvPr>
            <p:cNvCxnSpPr/>
            <p:nvPr/>
          </p:nvCxnSpPr>
          <p:spPr>
            <a:xfrm rot="5400000">
              <a:off x="1981200" y="3886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9C66A95-383F-E44E-9309-E6C0842AAAF8}"/>
                </a:ext>
              </a:extLst>
            </p:cNvPr>
            <p:cNvCxnSpPr/>
            <p:nvPr/>
          </p:nvCxnSpPr>
          <p:spPr>
            <a:xfrm rot="5400000">
              <a:off x="2590800" y="3886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363CA6A-1221-0C41-9903-F972A19418F3}"/>
                </a:ext>
              </a:extLst>
            </p:cNvPr>
            <p:cNvCxnSpPr/>
            <p:nvPr/>
          </p:nvCxnSpPr>
          <p:spPr>
            <a:xfrm rot="5400000">
              <a:off x="6629400" y="3886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132" name="Group 10">
            <a:extLst>
              <a:ext uri="{FF2B5EF4-FFF2-40B4-BE49-F238E27FC236}">
                <a16:creationId xmlns:a16="http://schemas.microsoft.com/office/drawing/2014/main" id="{BED7FA75-506A-C64A-9686-E4FE2BEB3CCF}"/>
              </a:ext>
            </a:extLst>
          </p:cNvPr>
          <p:cNvGrpSpPr>
            <a:grpSpLocks/>
          </p:cNvGrpSpPr>
          <p:nvPr/>
        </p:nvGrpSpPr>
        <p:grpSpPr bwMode="auto">
          <a:xfrm>
            <a:off x="1374775" y="4170363"/>
            <a:ext cx="7391400" cy="114300"/>
            <a:chOff x="1066800" y="3810000"/>
            <a:chExt cx="7391400" cy="152400"/>
          </a:xfrm>
        </p:grpSpPr>
        <p:sp>
          <p:nvSpPr>
            <p:cNvPr id="12" name="Oval 11">
              <a:extLst>
                <a:ext uri="{FF2B5EF4-FFF2-40B4-BE49-F238E27FC236}">
                  <a16:creationId xmlns:a16="http://schemas.microsoft.com/office/drawing/2014/main" id="{0E714C8D-F5BB-F24A-83AE-431605DD6B6B}"/>
                </a:ext>
              </a:extLst>
            </p:cNvPr>
            <p:cNvSpPr/>
            <p:nvPr/>
          </p:nvSpPr>
          <p:spPr>
            <a:xfrm>
              <a:off x="1066800" y="3810000"/>
              <a:ext cx="49530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a:extLst>
                <a:ext uri="{FF2B5EF4-FFF2-40B4-BE49-F238E27FC236}">
                  <a16:creationId xmlns:a16="http://schemas.microsoft.com/office/drawing/2014/main" id="{EB1A5418-9F8B-1B43-AC8D-66FD5B63F6B8}"/>
                </a:ext>
              </a:extLst>
            </p:cNvPr>
            <p:cNvSpPr/>
            <p:nvPr/>
          </p:nvSpPr>
          <p:spPr>
            <a:xfrm>
              <a:off x="6019800" y="3810000"/>
              <a:ext cx="2438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a:extLst>
                <a:ext uri="{FF2B5EF4-FFF2-40B4-BE49-F238E27FC236}">
                  <a16:creationId xmlns:a16="http://schemas.microsoft.com/office/drawing/2014/main" id="{AAA96CF4-0F98-D44C-A26B-20AA7DF53E33}"/>
                </a:ext>
              </a:extLst>
            </p:cNvPr>
            <p:cNvCxnSpPr/>
            <p:nvPr/>
          </p:nvCxnSpPr>
          <p:spPr>
            <a:xfrm rot="5400000">
              <a:off x="1981200" y="3886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4F8B13D-0BCF-DB47-B299-57B632EDD6B7}"/>
                </a:ext>
              </a:extLst>
            </p:cNvPr>
            <p:cNvCxnSpPr/>
            <p:nvPr/>
          </p:nvCxnSpPr>
          <p:spPr>
            <a:xfrm rot="5400000">
              <a:off x="2590800" y="3886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0CE07A-8DEC-6946-8EEF-D729AFEB4CDC}"/>
                </a:ext>
              </a:extLst>
            </p:cNvPr>
            <p:cNvCxnSpPr/>
            <p:nvPr/>
          </p:nvCxnSpPr>
          <p:spPr>
            <a:xfrm rot="5400000">
              <a:off x="6629400" y="3886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60515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F0F36544-BB9A-4249-A165-7834EFA7AB4C}"/>
              </a:ext>
            </a:extLst>
          </p:cNvPr>
          <p:cNvSpPr>
            <a:spLocks noGrp="1"/>
          </p:cNvSpPr>
          <p:nvPr>
            <p:ph type="title"/>
          </p:nvPr>
        </p:nvSpPr>
        <p:spPr/>
        <p:txBody>
          <a:bodyPr/>
          <a:lstStyle/>
          <a:p>
            <a:pPr eaLnBrk="1" hangingPunct="1"/>
            <a:endParaRPr lang="en-US" altLang="en-US"/>
          </a:p>
        </p:txBody>
      </p:sp>
      <p:sp>
        <p:nvSpPr>
          <p:cNvPr id="49154" name="Content Placeholder 2">
            <a:extLst>
              <a:ext uri="{FF2B5EF4-FFF2-40B4-BE49-F238E27FC236}">
                <a16:creationId xmlns:a16="http://schemas.microsoft.com/office/drawing/2014/main" id="{DF2F95E4-BD1A-134A-A4E1-BC0C27862FC1}"/>
              </a:ext>
            </a:extLst>
          </p:cNvPr>
          <p:cNvSpPr>
            <a:spLocks noGrp="1"/>
          </p:cNvSpPr>
          <p:nvPr>
            <p:ph idx="1"/>
          </p:nvPr>
        </p:nvSpPr>
        <p:spPr>
          <a:xfrm>
            <a:off x="457200" y="2057400"/>
            <a:ext cx="8229600" cy="3829050"/>
          </a:xfrm>
        </p:spPr>
        <p:txBody>
          <a:bodyPr/>
          <a:lstStyle/>
          <a:p>
            <a:pPr eaLnBrk="1" hangingPunct="1"/>
            <a:r>
              <a:rPr lang="en-US" altLang="en-US"/>
              <a:t>The frequency in which crossover is noted, becomes a recombination gene distance (in cM or mu)</a:t>
            </a:r>
          </a:p>
          <a:p>
            <a:pPr lvl="4" eaLnBrk="1" hangingPunct="1">
              <a:buFont typeface="Arial" panose="020B0604020202020204" pitchFamily="34" charset="0"/>
              <a:buNone/>
            </a:pPr>
            <a:r>
              <a:rPr lang="en-US" altLang="en-US" b="1"/>
              <a:t> A       b				                C	 </a:t>
            </a:r>
          </a:p>
          <a:p>
            <a:pPr lvl="4" eaLnBrk="1" hangingPunct="1">
              <a:buFont typeface="Arial" panose="020B0604020202020204" pitchFamily="34" charset="0"/>
              <a:buNone/>
            </a:pPr>
            <a:r>
              <a:rPr lang="en-US" altLang="en-US" b="1"/>
              <a:t>a       B				                c 			       	</a:t>
            </a:r>
          </a:p>
          <a:p>
            <a:pPr lvl="4" eaLnBrk="1" hangingPunct="1">
              <a:buFont typeface="Arial" panose="020B0604020202020204" pitchFamily="34" charset="0"/>
              <a:buNone/>
            </a:pPr>
            <a:endParaRPr lang="en-US" altLang="en-US" sz="1800" b="1"/>
          </a:p>
          <a:p>
            <a:pPr lvl="4" eaLnBrk="1" hangingPunct="1">
              <a:buFont typeface="Arial" panose="020B0604020202020204" pitchFamily="34" charset="0"/>
              <a:buNone/>
            </a:pPr>
            <a:endParaRPr lang="en-US" altLang="en-US" sz="1800" b="1"/>
          </a:p>
          <a:p>
            <a:pPr eaLnBrk="1" hangingPunct="1"/>
            <a:endParaRPr lang="en-US" altLang="en-US"/>
          </a:p>
        </p:txBody>
      </p:sp>
      <p:grpSp>
        <p:nvGrpSpPr>
          <p:cNvPr id="49155" name="Group 3">
            <a:extLst>
              <a:ext uri="{FF2B5EF4-FFF2-40B4-BE49-F238E27FC236}">
                <a16:creationId xmlns:a16="http://schemas.microsoft.com/office/drawing/2014/main" id="{B1486847-1E1F-8D4C-BEE9-5853994FE0F0}"/>
              </a:ext>
            </a:extLst>
          </p:cNvPr>
          <p:cNvGrpSpPr>
            <a:grpSpLocks/>
          </p:cNvGrpSpPr>
          <p:nvPr/>
        </p:nvGrpSpPr>
        <p:grpSpPr bwMode="auto">
          <a:xfrm>
            <a:off x="1341438" y="3521075"/>
            <a:ext cx="7391400" cy="114300"/>
            <a:chOff x="1066800" y="3810000"/>
            <a:chExt cx="7391400" cy="152400"/>
          </a:xfrm>
        </p:grpSpPr>
        <p:sp>
          <p:nvSpPr>
            <p:cNvPr id="5" name="Oval 4">
              <a:extLst>
                <a:ext uri="{FF2B5EF4-FFF2-40B4-BE49-F238E27FC236}">
                  <a16:creationId xmlns:a16="http://schemas.microsoft.com/office/drawing/2014/main" id="{40CEA2BA-8B08-8B43-BCD7-2B9E9AD795AB}"/>
                </a:ext>
              </a:extLst>
            </p:cNvPr>
            <p:cNvSpPr/>
            <p:nvPr/>
          </p:nvSpPr>
          <p:spPr>
            <a:xfrm>
              <a:off x="1066800" y="3810000"/>
              <a:ext cx="49530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a:extLst>
                <a:ext uri="{FF2B5EF4-FFF2-40B4-BE49-F238E27FC236}">
                  <a16:creationId xmlns:a16="http://schemas.microsoft.com/office/drawing/2014/main" id="{111B9D10-F887-E64E-8C77-9C54E4DD38AA}"/>
                </a:ext>
              </a:extLst>
            </p:cNvPr>
            <p:cNvSpPr/>
            <p:nvPr/>
          </p:nvSpPr>
          <p:spPr>
            <a:xfrm>
              <a:off x="6019800" y="3810000"/>
              <a:ext cx="2438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a:extLst>
                <a:ext uri="{FF2B5EF4-FFF2-40B4-BE49-F238E27FC236}">
                  <a16:creationId xmlns:a16="http://schemas.microsoft.com/office/drawing/2014/main" id="{60436DED-0D0C-D547-9A34-475268B12009}"/>
                </a:ext>
              </a:extLst>
            </p:cNvPr>
            <p:cNvCxnSpPr/>
            <p:nvPr/>
          </p:nvCxnSpPr>
          <p:spPr>
            <a:xfrm rot="5400000">
              <a:off x="1981200" y="3886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DA8FCB0-D124-C940-90C8-D1A3098E6B6A}"/>
                </a:ext>
              </a:extLst>
            </p:cNvPr>
            <p:cNvCxnSpPr/>
            <p:nvPr/>
          </p:nvCxnSpPr>
          <p:spPr>
            <a:xfrm rot="5400000">
              <a:off x="2590800" y="3886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DB61BEC-0B6D-3B4D-97B8-A4549614C671}"/>
                </a:ext>
              </a:extLst>
            </p:cNvPr>
            <p:cNvCxnSpPr/>
            <p:nvPr/>
          </p:nvCxnSpPr>
          <p:spPr>
            <a:xfrm rot="5400000">
              <a:off x="6629400" y="3886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156" name="Group 10">
            <a:extLst>
              <a:ext uri="{FF2B5EF4-FFF2-40B4-BE49-F238E27FC236}">
                <a16:creationId xmlns:a16="http://schemas.microsoft.com/office/drawing/2014/main" id="{623AE5DB-9E41-2E48-BD46-2F91A97F1CD2}"/>
              </a:ext>
            </a:extLst>
          </p:cNvPr>
          <p:cNvGrpSpPr>
            <a:grpSpLocks/>
          </p:cNvGrpSpPr>
          <p:nvPr/>
        </p:nvGrpSpPr>
        <p:grpSpPr bwMode="auto">
          <a:xfrm>
            <a:off x="1374775" y="4305300"/>
            <a:ext cx="7391400" cy="114300"/>
            <a:chOff x="1066800" y="3810000"/>
            <a:chExt cx="7391400" cy="152400"/>
          </a:xfrm>
        </p:grpSpPr>
        <p:sp>
          <p:nvSpPr>
            <p:cNvPr id="12" name="Oval 11">
              <a:extLst>
                <a:ext uri="{FF2B5EF4-FFF2-40B4-BE49-F238E27FC236}">
                  <a16:creationId xmlns:a16="http://schemas.microsoft.com/office/drawing/2014/main" id="{73C99024-162A-9D45-90D9-64B809C50205}"/>
                </a:ext>
              </a:extLst>
            </p:cNvPr>
            <p:cNvSpPr/>
            <p:nvPr/>
          </p:nvSpPr>
          <p:spPr>
            <a:xfrm>
              <a:off x="1066800" y="3810000"/>
              <a:ext cx="49530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a:extLst>
                <a:ext uri="{FF2B5EF4-FFF2-40B4-BE49-F238E27FC236}">
                  <a16:creationId xmlns:a16="http://schemas.microsoft.com/office/drawing/2014/main" id="{B49A7DB5-6CEF-D24C-AFA5-9DC382AD06E3}"/>
                </a:ext>
              </a:extLst>
            </p:cNvPr>
            <p:cNvSpPr/>
            <p:nvPr/>
          </p:nvSpPr>
          <p:spPr>
            <a:xfrm>
              <a:off x="6019800" y="3810000"/>
              <a:ext cx="2438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a:extLst>
                <a:ext uri="{FF2B5EF4-FFF2-40B4-BE49-F238E27FC236}">
                  <a16:creationId xmlns:a16="http://schemas.microsoft.com/office/drawing/2014/main" id="{FC2CE0E4-6121-A44D-9A0B-23D239D77BC0}"/>
                </a:ext>
              </a:extLst>
            </p:cNvPr>
            <p:cNvCxnSpPr/>
            <p:nvPr/>
          </p:nvCxnSpPr>
          <p:spPr>
            <a:xfrm rot="5400000">
              <a:off x="1981200" y="3886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B761EAE-B6AC-3649-BD2B-59FEC09E36A0}"/>
                </a:ext>
              </a:extLst>
            </p:cNvPr>
            <p:cNvCxnSpPr/>
            <p:nvPr/>
          </p:nvCxnSpPr>
          <p:spPr>
            <a:xfrm rot="5400000">
              <a:off x="2590800" y="3886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FEA64D6-DE29-1245-AAE6-FBB91AB151D9}"/>
                </a:ext>
              </a:extLst>
            </p:cNvPr>
            <p:cNvCxnSpPr/>
            <p:nvPr/>
          </p:nvCxnSpPr>
          <p:spPr>
            <a:xfrm rot="5400000">
              <a:off x="6629400" y="3886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5A9B5065-5418-FA44-9098-4165BFA9A713}"/>
              </a:ext>
            </a:extLst>
          </p:cNvPr>
          <p:cNvSpPr txBox="1">
            <a:spLocks noChangeArrowheads="1"/>
          </p:cNvSpPr>
          <p:nvPr/>
        </p:nvSpPr>
        <p:spPr bwMode="auto">
          <a:xfrm>
            <a:off x="2332038" y="4387850"/>
            <a:ext cx="642937" cy="300038"/>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defRPr/>
            </a:pPr>
            <a:r>
              <a:rPr lang="en-US" sz="1350" b="1" dirty="0">
                <a:latin typeface="Arial" charset="0"/>
              </a:rPr>
              <a:t>2 </a:t>
            </a:r>
            <a:r>
              <a:rPr lang="en-US" sz="1350" b="1" dirty="0" err="1">
                <a:latin typeface="Arial" charset="0"/>
              </a:rPr>
              <a:t>cM</a:t>
            </a:r>
            <a:endParaRPr lang="en-US" sz="1350" b="1" dirty="0">
              <a:latin typeface="Arial" charset="0"/>
            </a:endParaRPr>
          </a:p>
        </p:txBody>
      </p:sp>
      <p:sp>
        <p:nvSpPr>
          <p:cNvPr id="18" name="TextBox 17">
            <a:extLst>
              <a:ext uri="{FF2B5EF4-FFF2-40B4-BE49-F238E27FC236}">
                <a16:creationId xmlns:a16="http://schemas.microsoft.com/office/drawing/2014/main" id="{E4882CF0-01BB-B144-A4D0-F31F9BB169AA}"/>
              </a:ext>
            </a:extLst>
          </p:cNvPr>
          <p:cNvSpPr txBox="1">
            <a:spLocks noChangeArrowheads="1"/>
          </p:cNvSpPr>
          <p:nvPr/>
        </p:nvSpPr>
        <p:spPr bwMode="auto">
          <a:xfrm>
            <a:off x="4645025" y="4387850"/>
            <a:ext cx="838200" cy="300038"/>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defRPr/>
            </a:pPr>
            <a:r>
              <a:rPr lang="en-US" sz="1350" b="1" dirty="0">
                <a:latin typeface="Arial" charset="0"/>
              </a:rPr>
              <a:t>35 </a:t>
            </a:r>
            <a:r>
              <a:rPr lang="en-US" sz="1350" b="1" dirty="0" err="1">
                <a:latin typeface="Arial" charset="0"/>
              </a:rPr>
              <a:t>cM</a:t>
            </a:r>
            <a:endParaRPr lang="en-US" sz="1350" b="1" dirty="0">
              <a:latin typeface="Arial" charset="0"/>
            </a:endParaRPr>
          </a:p>
        </p:txBody>
      </p:sp>
      <p:cxnSp>
        <p:nvCxnSpPr>
          <p:cNvPr id="3" name="Straight Arrow Connector 2">
            <a:extLst>
              <a:ext uri="{FF2B5EF4-FFF2-40B4-BE49-F238E27FC236}">
                <a16:creationId xmlns:a16="http://schemas.microsoft.com/office/drawing/2014/main" id="{4F312586-A142-5C49-9710-F12DC576080A}"/>
              </a:ext>
            </a:extLst>
          </p:cNvPr>
          <p:cNvCxnSpPr/>
          <p:nvPr/>
        </p:nvCxnSpPr>
        <p:spPr>
          <a:xfrm flipV="1">
            <a:off x="2514600" y="4953000"/>
            <a:ext cx="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D9F04E3-5904-9043-BFF7-0DEC287F0623}"/>
              </a:ext>
            </a:extLst>
          </p:cNvPr>
          <p:cNvCxnSpPr/>
          <p:nvPr/>
        </p:nvCxnSpPr>
        <p:spPr>
          <a:xfrm flipV="1">
            <a:off x="5029200" y="4953000"/>
            <a:ext cx="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518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006EF477-B505-F84D-B104-C402B39AD699}"/>
              </a:ext>
            </a:extLst>
          </p:cNvPr>
          <p:cNvSpPr>
            <a:spLocks noGrp="1"/>
          </p:cNvSpPr>
          <p:nvPr>
            <p:ph type="title"/>
          </p:nvPr>
        </p:nvSpPr>
        <p:spPr/>
        <p:txBody>
          <a:bodyPr/>
          <a:lstStyle/>
          <a:p>
            <a:pPr eaLnBrk="1" hangingPunct="1"/>
            <a:endParaRPr lang="en-US" altLang="en-US"/>
          </a:p>
        </p:txBody>
      </p:sp>
      <p:sp>
        <p:nvSpPr>
          <p:cNvPr id="50178" name="Content Placeholder 2">
            <a:extLst>
              <a:ext uri="{FF2B5EF4-FFF2-40B4-BE49-F238E27FC236}">
                <a16:creationId xmlns:a16="http://schemas.microsoft.com/office/drawing/2014/main" id="{B5B7E28B-3EF6-CB46-B1B2-230989E03DF9}"/>
              </a:ext>
            </a:extLst>
          </p:cNvPr>
          <p:cNvSpPr>
            <a:spLocks noGrp="1"/>
          </p:cNvSpPr>
          <p:nvPr>
            <p:ph idx="1"/>
          </p:nvPr>
        </p:nvSpPr>
        <p:spPr/>
        <p:txBody>
          <a:bodyPr/>
          <a:lstStyle/>
          <a:p>
            <a:pPr eaLnBrk="1" hangingPunct="1"/>
            <a:r>
              <a:rPr lang="en-US" altLang="en-US"/>
              <a:t>Note---Crosses must be carefully designed to be able to observe crossing over. (X-linked traits simplify the analysis)</a:t>
            </a:r>
          </a:p>
          <a:p>
            <a:pPr eaLnBrk="1" hangingPunct="1"/>
            <a:endParaRPr lang="en-US" altLang="en-US"/>
          </a:p>
          <a:p>
            <a:pPr lvl="1" eaLnBrk="1" hangingPunct="1"/>
            <a:r>
              <a:rPr lang="en-US" altLang="en-US"/>
              <a:t>1 parent must be heterozygous</a:t>
            </a:r>
          </a:p>
          <a:p>
            <a:pPr lvl="1" eaLnBrk="1" hangingPunct="1"/>
            <a:r>
              <a:rPr lang="en-US" altLang="en-US"/>
              <a:t>1 parent must provide only recessive alleles so that new combinations of wt/recessive traits are evident.</a:t>
            </a:r>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2969545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6">
            <a:extLst>
              <a:ext uri="{FF2B5EF4-FFF2-40B4-BE49-F238E27FC236}">
                <a16:creationId xmlns:a16="http://schemas.microsoft.com/office/drawing/2014/main" id="{3632B1FB-E0A5-DF45-BE6F-CB2E65DB5C3D}"/>
              </a:ext>
            </a:extLst>
          </p:cNvPr>
          <p:cNvSpPr txBox="1">
            <a:spLocks noChangeArrowheads="1"/>
          </p:cNvSpPr>
          <p:nvPr/>
        </p:nvSpPr>
        <p:spPr bwMode="auto">
          <a:xfrm>
            <a:off x="6172200" y="5722938"/>
            <a:ext cx="29718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rPr>
              <a:t>Figure 5.3</a:t>
            </a:r>
          </a:p>
        </p:txBody>
      </p:sp>
      <p:pic>
        <p:nvPicPr>
          <p:cNvPr id="51202" name="Picture 12">
            <a:extLst>
              <a:ext uri="{FF2B5EF4-FFF2-40B4-BE49-F238E27FC236}">
                <a16:creationId xmlns:a16="http://schemas.microsoft.com/office/drawing/2014/main" id="{BC1493B5-D413-764B-9A96-DA4BB4C126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61"/>
          <a:stretch>
            <a:fillRect/>
          </a:stretch>
        </p:blipFill>
        <p:spPr bwMode="auto">
          <a:xfrm>
            <a:off x="1497013" y="1141413"/>
            <a:ext cx="6148387" cy="457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FF8A8378-0CB7-C948-8A3A-7E8D55D0F7B2}"/>
              </a:ext>
            </a:extLst>
          </p:cNvPr>
          <p:cNvSpPr/>
          <p:nvPr/>
        </p:nvSpPr>
        <p:spPr>
          <a:xfrm>
            <a:off x="1600200" y="2114550"/>
            <a:ext cx="1295400" cy="9715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a:extLst>
              <a:ext uri="{FF2B5EF4-FFF2-40B4-BE49-F238E27FC236}">
                <a16:creationId xmlns:a16="http://schemas.microsoft.com/office/drawing/2014/main" id="{A5B76F9D-53B3-C94D-90BD-CEB0FC4D4249}"/>
              </a:ext>
            </a:extLst>
          </p:cNvPr>
          <p:cNvSpPr/>
          <p:nvPr/>
        </p:nvSpPr>
        <p:spPr>
          <a:xfrm>
            <a:off x="3048000" y="2171700"/>
            <a:ext cx="1295400" cy="9715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181" name="TextBox 5">
            <a:extLst>
              <a:ext uri="{FF2B5EF4-FFF2-40B4-BE49-F238E27FC236}">
                <a16:creationId xmlns:a16="http://schemas.microsoft.com/office/drawing/2014/main" id="{E83ECE76-3B75-5D45-BA7E-4A5B71FE535E}"/>
              </a:ext>
            </a:extLst>
          </p:cNvPr>
          <p:cNvSpPr txBox="1">
            <a:spLocks noChangeArrowheads="1"/>
          </p:cNvSpPr>
          <p:nvPr/>
        </p:nvSpPr>
        <p:spPr bwMode="auto">
          <a:xfrm>
            <a:off x="152400" y="1885950"/>
            <a:ext cx="1622425" cy="508000"/>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defRPr/>
            </a:pPr>
            <a:r>
              <a:rPr lang="en-US" sz="1350">
                <a:solidFill>
                  <a:srgbClr val="7030A0"/>
                </a:solidFill>
              </a:rPr>
              <a:t>Heterozygous female</a:t>
            </a:r>
          </a:p>
        </p:txBody>
      </p:sp>
      <p:cxnSp>
        <p:nvCxnSpPr>
          <p:cNvPr id="8" name="Straight Arrow Connector 7">
            <a:extLst>
              <a:ext uri="{FF2B5EF4-FFF2-40B4-BE49-F238E27FC236}">
                <a16:creationId xmlns:a16="http://schemas.microsoft.com/office/drawing/2014/main" id="{B1CD6C68-3EE1-FB46-A3D6-9DC418B96EA4}"/>
              </a:ext>
            </a:extLst>
          </p:cNvPr>
          <p:cNvCxnSpPr/>
          <p:nvPr/>
        </p:nvCxnSpPr>
        <p:spPr>
          <a:xfrm>
            <a:off x="990600" y="2343150"/>
            <a:ext cx="533400" cy="1143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183" name="TextBox 8">
            <a:extLst>
              <a:ext uri="{FF2B5EF4-FFF2-40B4-BE49-F238E27FC236}">
                <a16:creationId xmlns:a16="http://schemas.microsoft.com/office/drawing/2014/main" id="{6739AF08-754E-3540-B937-0F0A8465F455}"/>
              </a:ext>
            </a:extLst>
          </p:cNvPr>
          <p:cNvSpPr txBox="1">
            <a:spLocks noChangeArrowheads="1"/>
          </p:cNvSpPr>
          <p:nvPr/>
        </p:nvSpPr>
        <p:spPr bwMode="auto">
          <a:xfrm>
            <a:off x="3124200" y="1885950"/>
            <a:ext cx="4419600" cy="300038"/>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defRPr/>
            </a:pPr>
            <a:r>
              <a:rPr lang="en-US" sz="1350">
                <a:solidFill>
                  <a:srgbClr val="7030A0"/>
                </a:solidFill>
              </a:rPr>
              <a:t>Male with only recessive alleles</a:t>
            </a:r>
          </a:p>
        </p:txBody>
      </p:sp>
      <p:cxnSp>
        <p:nvCxnSpPr>
          <p:cNvPr id="10" name="Straight Arrow Connector 9">
            <a:extLst>
              <a:ext uri="{FF2B5EF4-FFF2-40B4-BE49-F238E27FC236}">
                <a16:creationId xmlns:a16="http://schemas.microsoft.com/office/drawing/2014/main" id="{4F9F97C9-BD2E-FE4E-A665-DD7F42214A73}"/>
              </a:ext>
            </a:extLst>
          </p:cNvPr>
          <p:cNvCxnSpPr/>
          <p:nvPr/>
        </p:nvCxnSpPr>
        <p:spPr>
          <a:xfrm rot="5400000">
            <a:off x="4276725" y="2105025"/>
            <a:ext cx="28575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99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628C874D-E25A-864B-89F5-06B7BD78280B}"/>
              </a:ext>
            </a:extLst>
          </p:cNvPr>
          <p:cNvSpPr>
            <a:spLocks noGrp="1"/>
          </p:cNvSpPr>
          <p:nvPr>
            <p:ph type="title"/>
          </p:nvPr>
        </p:nvSpPr>
        <p:spPr/>
        <p:txBody>
          <a:bodyPr/>
          <a:lstStyle/>
          <a:p>
            <a:pPr eaLnBrk="1" hangingPunct="1"/>
            <a:endParaRPr lang="en-US" altLang="en-US"/>
          </a:p>
        </p:txBody>
      </p:sp>
      <p:sp>
        <p:nvSpPr>
          <p:cNvPr id="53250" name="Content Placeholder 2">
            <a:extLst>
              <a:ext uri="{FF2B5EF4-FFF2-40B4-BE49-F238E27FC236}">
                <a16:creationId xmlns:a16="http://schemas.microsoft.com/office/drawing/2014/main" id="{1DA1D831-EF0B-824A-BCE2-11C00FBCF0FE}"/>
              </a:ext>
            </a:extLst>
          </p:cNvPr>
          <p:cNvSpPr>
            <a:spLocks noGrp="1"/>
          </p:cNvSpPr>
          <p:nvPr>
            <p:ph idx="1"/>
          </p:nvPr>
        </p:nvSpPr>
        <p:spPr/>
        <p:txBody>
          <a:bodyPr/>
          <a:lstStyle/>
          <a:p>
            <a:pPr eaLnBrk="1" hangingPunct="1"/>
            <a:r>
              <a:rPr lang="en-US" altLang="en-US"/>
              <a:t>Morgan</a:t>
            </a:r>
            <a:r>
              <a:rPr lang="ja-JP" altLang="en-US"/>
              <a:t>’</a:t>
            </a:r>
            <a:r>
              <a:rPr lang="en-US" altLang="ja-JP"/>
              <a:t>s crosses were simplified in 2 ways:</a:t>
            </a:r>
          </a:p>
          <a:p>
            <a:pPr eaLnBrk="1" hangingPunct="1"/>
            <a:endParaRPr lang="en-US" altLang="en-US"/>
          </a:p>
          <a:p>
            <a:pPr lvl="1" eaLnBrk="1" hangingPunct="1"/>
            <a:r>
              <a:rPr lang="en-US" altLang="en-US"/>
              <a:t>1.  Using X-linked crosses in </a:t>
            </a:r>
            <a:r>
              <a:rPr lang="en-US" altLang="en-US" i="1"/>
              <a:t>Drosophila</a:t>
            </a:r>
            <a:r>
              <a:rPr lang="en-US" altLang="en-US"/>
              <a:t> meant that crossing over was only possible in females. (2 X chromosomes)</a:t>
            </a:r>
          </a:p>
          <a:p>
            <a:pPr lvl="1" eaLnBrk="1" hangingPunct="1"/>
            <a:r>
              <a:rPr lang="en-US" altLang="en-US"/>
              <a:t>2. In </a:t>
            </a:r>
            <a:r>
              <a:rPr lang="en-US" altLang="en-US" i="1"/>
              <a:t>Drosophila</a:t>
            </a:r>
            <a:r>
              <a:rPr lang="en-US" altLang="en-US"/>
              <a:t>, males do not engage in crossing over at all so looking at recombination of any linked genes is simplified. </a:t>
            </a:r>
          </a:p>
        </p:txBody>
      </p:sp>
    </p:spTree>
    <p:extLst>
      <p:ext uri="{BB962C8B-B14F-4D97-AF65-F5344CB8AC3E}">
        <p14:creationId xmlns:p14="http://schemas.microsoft.com/office/powerpoint/2010/main" val="445652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C7F3FBE9-D730-8C4B-8D2F-2249D3DE8E4A}"/>
              </a:ext>
            </a:extLst>
          </p:cNvPr>
          <p:cNvSpPr>
            <a:spLocks noGrp="1"/>
          </p:cNvSpPr>
          <p:nvPr>
            <p:ph type="title"/>
          </p:nvPr>
        </p:nvSpPr>
        <p:spPr/>
        <p:txBody>
          <a:bodyPr/>
          <a:lstStyle/>
          <a:p>
            <a:pPr eaLnBrk="1" hangingPunct="1"/>
            <a:endParaRPr lang="en-US" altLang="en-US"/>
          </a:p>
        </p:txBody>
      </p:sp>
      <p:sp>
        <p:nvSpPr>
          <p:cNvPr id="54274" name="Content Placeholder 2">
            <a:extLst>
              <a:ext uri="{FF2B5EF4-FFF2-40B4-BE49-F238E27FC236}">
                <a16:creationId xmlns:a16="http://schemas.microsoft.com/office/drawing/2014/main" id="{7C036AF3-2E66-3045-8F19-E8767E7C6018}"/>
              </a:ext>
            </a:extLst>
          </p:cNvPr>
          <p:cNvSpPr>
            <a:spLocks noGrp="1"/>
          </p:cNvSpPr>
          <p:nvPr>
            <p:ph idx="1"/>
          </p:nvPr>
        </p:nvSpPr>
        <p:spPr/>
        <p:txBody>
          <a:bodyPr/>
          <a:lstStyle/>
          <a:p>
            <a:pPr eaLnBrk="1" hangingPunct="1"/>
            <a:r>
              <a:rPr lang="en-US" altLang="en-US"/>
              <a:t>Morgan</a:t>
            </a:r>
            <a:r>
              <a:rPr lang="ja-JP" altLang="en-US"/>
              <a:t>’</a:t>
            </a:r>
            <a:r>
              <a:rPr lang="en-US" altLang="ja-JP"/>
              <a:t>s student, Alfred Sturtevant saw an immediate application to recombination mapping.</a:t>
            </a:r>
          </a:p>
          <a:p>
            <a:pPr eaLnBrk="1" hangingPunct="1"/>
            <a:endParaRPr lang="en-US" altLang="en-US"/>
          </a:p>
          <a:p>
            <a:pPr lvl="1" eaLnBrk="1" hangingPunct="1"/>
            <a:r>
              <a:rPr lang="en-US" altLang="en-US"/>
              <a:t>Determination of linear sequence of genes on a chromosome. </a:t>
            </a:r>
          </a:p>
        </p:txBody>
      </p:sp>
    </p:spTree>
    <p:extLst>
      <p:ext uri="{BB962C8B-B14F-4D97-AF65-F5344CB8AC3E}">
        <p14:creationId xmlns:p14="http://schemas.microsoft.com/office/powerpoint/2010/main" val="1776045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9D2449CB-31F2-3140-8A7B-2063B7C481C8}"/>
              </a:ext>
            </a:extLst>
          </p:cNvPr>
          <p:cNvSpPr>
            <a:spLocks noGrp="1"/>
          </p:cNvSpPr>
          <p:nvPr>
            <p:ph type="title"/>
          </p:nvPr>
        </p:nvSpPr>
        <p:spPr/>
        <p:txBody>
          <a:bodyPr/>
          <a:lstStyle/>
          <a:p>
            <a:pPr eaLnBrk="1" hangingPunct="1"/>
            <a:endParaRPr lang="en-US" altLang="en-US"/>
          </a:p>
        </p:txBody>
      </p:sp>
      <p:sp>
        <p:nvSpPr>
          <p:cNvPr id="55298" name="Content Placeholder 2">
            <a:extLst>
              <a:ext uri="{FF2B5EF4-FFF2-40B4-BE49-F238E27FC236}">
                <a16:creationId xmlns:a16="http://schemas.microsoft.com/office/drawing/2014/main" id="{BDEA855B-603B-F746-AE6F-2D591297B356}"/>
              </a:ext>
            </a:extLst>
          </p:cNvPr>
          <p:cNvSpPr>
            <a:spLocks noGrp="1"/>
          </p:cNvSpPr>
          <p:nvPr>
            <p:ph idx="1"/>
          </p:nvPr>
        </p:nvSpPr>
        <p:spPr>
          <a:xfrm>
            <a:off x="457200" y="2057400"/>
            <a:ext cx="8229600" cy="3771900"/>
          </a:xfrm>
        </p:spPr>
        <p:txBody>
          <a:bodyPr/>
          <a:lstStyle/>
          <a:p>
            <a:pPr eaLnBrk="1" hangingPunct="1"/>
            <a:r>
              <a:rPr lang="en-US" altLang="en-US"/>
              <a:t>Sturtevant noted that recombination frequencies were </a:t>
            </a:r>
            <a:r>
              <a:rPr lang="en-US" altLang="en-US" b="1" i="1"/>
              <a:t>approximately additive</a:t>
            </a:r>
            <a:r>
              <a:rPr lang="en-US" altLang="en-US"/>
              <a:t>, allowing the </a:t>
            </a:r>
            <a:r>
              <a:rPr lang="en-US" altLang="en-US" b="1" i="1"/>
              <a:t>order</a:t>
            </a:r>
            <a:r>
              <a:rPr lang="en-US" altLang="en-US"/>
              <a:t> of genes to be determined.</a:t>
            </a:r>
          </a:p>
          <a:p>
            <a:pPr eaLnBrk="1" hangingPunct="1"/>
            <a:endParaRPr lang="en-US" altLang="en-US"/>
          </a:p>
          <a:p>
            <a:pPr eaLnBrk="1" hangingPunct="1"/>
            <a:r>
              <a:rPr lang="en-US" altLang="en-US"/>
              <a:t>In 3 separate crosses:    	 </a:t>
            </a:r>
          </a:p>
          <a:p>
            <a:pPr lvl="1" eaLnBrk="1" hangingPunct="1"/>
            <a:r>
              <a:rPr lang="en-US" altLang="en-US"/>
              <a:t>y-w frequency is 0.5%		</a:t>
            </a:r>
          </a:p>
          <a:p>
            <a:pPr lvl="1" eaLnBrk="1" hangingPunct="1"/>
            <a:r>
              <a:rPr lang="en-US" altLang="en-US"/>
              <a:t>w-m frequency is 34.5		</a:t>
            </a:r>
          </a:p>
          <a:p>
            <a:pPr lvl="1" eaLnBrk="1" hangingPunct="1"/>
            <a:r>
              <a:rPr lang="en-US" altLang="en-US"/>
              <a:t>y-m frequency is 35.4 %</a:t>
            </a:r>
          </a:p>
        </p:txBody>
      </p:sp>
    </p:spTree>
    <p:extLst>
      <p:ext uri="{BB962C8B-B14F-4D97-AF65-F5344CB8AC3E}">
        <p14:creationId xmlns:p14="http://schemas.microsoft.com/office/powerpoint/2010/main" val="3999144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AA1F66DD-A119-5947-B9E0-F99EFE406FB2}"/>
              </a:ext>
            </a:extLst>
          </p:cNvPr>
          <p:cNvSpPr>
            <a:spLocks noGrp="1"/>
          </p:cNvSpPr>
          <p:nvPr>
            <p:ph type="title" idx="4294967295"/>
          </p:nvPr>
        </p:nvSpPr>
        <p:spPr/>
        <p:txBody>
          <a:bodyPr/>
          <a:lstStyle/>
          <a:p>
            <a:pPr marL="257175" indent="-257175"/>
            <a:r>
              <a:rPr lang="en-US" altLang="en-US" sz="2100"/>
              <a:t>When one is studying a suspected genetic variant/abnormality, the mutants may show one variation, but may reveal multiple genes are involved in producing the normal phenotype</a:t>
            </a:r>
            <a:r>
              <a:rPr lang="mr-IN" altLang="en-US" sz="2100"/>
              <a:t>…</a:t>
            </a:r>
            <a:r>
              <a:rPr lang="en-US" altLang="en-US" sz="2100"/>
              <a:t>.</a:t>
            </a:r>
          </a:p>
        </p:txBody>
      </p:sp>
      <p:sp>
        <p:nvSpPr>
          <p:cNvPr id="33794" name="Content Placeholder 2">
            <a:extLst>
              <a:ext uri="{FF2B5EF4-FFF2-40B4-BE49-F238E27FC236}">
                <a16:creationId xmlns:a16="http://schemas.microsoft.com/office/drawing/2014/main" id="{B1541DF1-A7A0-174A-B25A-18B0D6BDA8DB}"/>
              </a:ext>
            </a:extLst>
          </p:cNvPr>
          <p:cNvSpPr>
            <a:spLocks noGrp="1"/>
          </p:cNvSpPr>
          <p:nvPr>
            <p:ph idx="4294967295"/>
          </p:nvPr>
        </p:nvSpPr>
        <p:spPr/>
        <p:txBody>
          <a:bodyPr/>
          <a:lstStyle/>
          <a:p>
            <a:r>
              <a:rPr lang="en-US" altLang="en-US" sz="2700"/>
              <a:t>To determine the number of genes controlling a particular phenotype, we might use a genetic test called </a:t>
            </a:r>
            <a:r>
              <a:rPr lang="en-US" altLang="en-US" sz="2700">
                <a:solidFill>
                  <a:srgbClr val="FF0000"/>
                </a:solidFill>
              </a:rPr>
              <a:t>complementation analysis</a:t>
            </a:r>
            <a:r>
              <a:rPr lang="en-US" altLang="en-US" sz="2700"/>
              <a:t>.</a:t>
            </a:r>
          </a:p>
          <a:p>
            <a:endParaRPr lang="en-US" altLang="en-US" sz="2700"/>
          </a:p>
          <a:p>
            <a:pPr lvl="1"/>
            <a:r>
              <a:rPr lang="en-US" altLang="en-US" sz="2700"/>
              <a:t>Allows us to test whether two independently isolated mutants (same phenotype) are due to mutations in the same or in different genes.</a:t>
            </a:r>
          </a:p>
          <a:p>
            <a:pPr lvl="1"/>
            <a:r>
              <a:rPr lang="en-US" altLang="en-US" sz="2700"/>
              <a:t>Each time we see a new/different gene, we can add it to the number of genes controlling the phenotype.</a:t>
            </a:r>
          </a:p>
        </p:txBody>
      </p:sp>
    </p:spTree>
    <p:extLst>
      <p:ext uri="{BB962C8B-B14F-4D97-AF65-F5344CB8AC3E}">
        <p14:creationId xmlns:p14="http://schemas.microsoft.com/office/powerpoint/2010/main" val="30677571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71C66B9E-4407-4C4F-A0C9-28EFC8F710BE}"/>
              </a:ext>
            </a:extLst>
          </p:cNvPr>
          <p:cNvSpPr>
            <a:spLocks noGrp="1"/>
          </p:cNvSpPr>
          <p:nvPr>
            <p:ph type="title"/>
          </p:nvPr>
        </p:nvSpPr>
        <p:spPr/>
        <p:txBody>
          <a:bodyPr/>
          <a:lstStyle/>
          <a:p>
            <a:pPr eaLnBrk="1" hangingPunct="1"/>
            <a:endParaRPr lang="en-US" altLang="en-US"/>
          </a:p>
        </p:txBody>
      </p:sp>
      <p:sp>
        <p:nvSpPr>
          <p:cNvPr id="56322" name="Content Placeholder 2">
            <a:extLst>
              <a:ext uri="{FF2B5EF4-FFF2-40B4-BE49-F238E27FC236}">
                <a16:creationId xmlns:a16="http://schemas.microsoft.com/office/drawing/2014/main" id="{019307B5-A77E-414F-A770-B737FA0979C9}"/>
              </a:ext>
            </a:extLst>
          </p:cNvPr>
          <p:cNvSpPr>
            <a:spLocks noGrp="1"/>
          </p:cNvSpPr>
          <p:nvPr>
            <p:ph idx="1"/>
          </p:nvPr>
        </p:nvSpPr>
        <p:spPr>
          <a:xfrm>
            <a:off x="457200" y="2057400"/>
            <a:ext cx="8229600" cy="3771900"/>
          </a:xfrm>
        </p:spPr>
        <p:txBody>
          <a:bodyPr/>
          <a:lstStyle/>
          <a:p>
            <a:pPr eaLnBrk="1" hangingPunct="1"/>
            <a:r>
              <a:rPr lang="en-US" altLang="en-US"/>
              <a:t>Sturtevant noted that recombination frequencies were approximately additive, allowing the order of genes to be determined.</a:t>
            </a:r>
          </a:p>
          <a:p>
            <a:pPr eaLnBrk="1" hangingPunct="1"/>
            <a:endParaRPr lang="en-US" altLang="en-US"/>
          </a:p>
          <a:p>
            <a:pPr eaLnBrk="1" hangingPunct="1"/>
            <a:r>
              <a:rPr lang="en-US" altLang="en-US"/>
              <a:t>In 3 separate crosses:    	 </a:t>
            </a:r>
          </a:p>
          <a:p>
            <a:pPr lvl="1" eaLnBrk="1" hangingPunct="1"/>
            <a:r>
              <a:rPr lang="en-US" altLang="en-US"/>
              <a:t>y-w frequency is 0.5%		</a:t>
            </a:r>
          </a:p>
          <a:p>
            <a:pPr lvl="1" eaLnBrk="1" hangingPunct="1"/>
            <a:r>
              <a:rPr lang="en-US" altLang="en-US"/>
              <a:t>w-m frequency is 34.5		</a:t>
            </a:r>
          </a:p>
          <a:p>
            <a:pPr lvl="1" eaLnBrk="1" hangingPunct="1"/>
            <a:r>
              <a:rPr lang="en-US" altLang="en-US"/>
              <a:t>y-m frequency is 35.4 %</a:t>
            </a:r>
          </a:p>
        </p:txBody>
      </p:sp>
      <p:sp>
        <p:nvSpPr>
          <p:cNvPr id="55299" name="TextBox 3">
            <a:extLst>
              <a:ext uri="{FF2B5EF4-FFF2-40B4-BE49-F238E27FC236}">
                <a16:creationId xmlns:a16="http://schemas.microsoft.com/office/drawing/2014/main" id="{96AB458E-7EDB-DE4C-93BE-3B2C79932E24}"/>
              </a:ext>
            </a:extLst>
          </p:cNvPr>
          <p:cNvSpPr txBox="1">
            <a:spLocks noChangeArrowheads="1"/>
          </p:cNvSpPr>
          <p:nvPr/>
        </p:nvSpPr>
        <p:spPr bwMode="auto">
          <a:xfrm>
            <a:off x="4724400" y="4229100"/>
            <a:ext cx="4419600" cy="715963"/>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defRPr/>
            </a:pPr>
            <a:r>
              <a:rPr lang="en-US" sz="1350">
                <a:solidFill>
                  <a:srgbClr val="FF0000"/>
                </a:solidFill>
              </a:rPr>
              <a:t>**Which genes are on the outside? </a:t>
            </a:r>
          </a:p>
          <a:p>
            <a:pPr eaLnBrk="1" hangingPunct="1">
              <a:defRPr/>
            </a:pPr>
            <a:r>
              <a:rPr lang="en-US" sz="1350">
                <a:solidFill>
                  <a:srgbClr val="FF0000"/>
                </a:solidFill>
              </a:rPr>
              <a:t>*** Which gene is in the middle?</a:t>
            </a:r>
          </a:p>
          <a:p>
            <a:pPr eaLnBrk="1" hangingPunct="1">
              <a:defRPr/>
            </a:pPr>
            <a:r>
              <a:rPr lang="en-US" sz="1350">
                <a:solidFill>
                  <a:srgbClr val="FF0000"/>
                </a:solidFill>
              </a:rPr>
              <a:t>****Which genes are closest to each other?</a:t>
            </a:r>
          </a:p>
        </p:txBody>
      </p:sp>
    </p:spTree>
    <p:extLst>
      <p:ext uri="{BB962C8B-B14F-4D97-AF65-F5344CB8AC3E}">
        <p14:creationId xmlns:p14="http://schemas.microsoft.com/office/powerpoint/2010/main" val="23754371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6">
            <a:extLst>
              <a:ext uri="{FF2B5EF4-FFF2-40B4-BE49-F238E27FC236}">
                <a16:creationId xmlns:a16="http://schemas.microsoft.com/office/drawing/2014/main" id="{8675C8E7-AF78-E242-BC2E-5F98AE3A075A}"/>
              </a:ext>
            </a:extLst>
          </p:cNvPr>
          <p:cNvSpPr txBox="1">
            <a:spLocks noChangeArrowheads="1"/>
          </p:cNvSpPr>
          <p:nvPr/>
        </p:nvSpPr>
        <p:spPr bwMode="auto">
          <a:xfrm>
            <a:off x="6172200" y="5722938"/>
            <a:ext cx="29718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rPr>
              <a:t>Figure 5.4</a:t>
            </a:r>
          </a:p>
        </p:txBody>
      </p:sp>
      <p:pic>
        <p:nvPicPr>
          <p:cNvPr id="57346" name="Picture 12">
            <a:extLst>
              <a:ext uri="{FF2B5EF4-FFF2-40B4-BE49-F238E27FC236}">
                <a16:creationId xmlns:a16="http://schemas.microsoft.com/office/drawing/2014/main" id="{7E1E4C25-E868-804A-BED2-842CB74C52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3486"/>
          <a:stretch>
            <a:fillRect/>
          </a:stretch>
        </p:blipFill>
        <p:spPr bwMode="auto">
          <a:xfrm>
            <a:off x="304800" y="2684463"/>
            <a:ext cx="8532813"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Box 3">
            <a:extLst>
              <a:ext uri="{FF2B5EF4-FFF2-40B4-BE49-F238E27FC236}">
                <a16:creationId xmlns:a16="http://schemas.microsoft.com/office/drawing/2014/main" id="{66D7350F-08F6-6F47-8A7F-B7E502F2485C}"/>
              </a:ext>
            </a:extLst>
          </p:cNvPr>
          <p:cNvSpPr txBox="1">
            <a:spLocks noChangeArrowheads="1"/>
          </p:cNvSpPr>
          <p:nvPr/>
        </p:nvSpPr>
        <p:spPr bwMode="auto">
          <a:xfrm>
            <a:off x="914400" y="4857750"/>
            <a:ext cx="5105400" cy="508000"/>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defRPr/>
            </a:pPr>
            <a:r>
              <a:rPr lang="en-US" sz="1350" b="1">
                <a:solidFill>
                  <a:srgbClr val="FF0000"/>
                </a:solidFill>
              </a:rPr>
              <a:t>Usually, the further 2 genes are spaced the less accurate recombination mapping becomes (explained later)</a:t>
            </a:r>
          </a:p>
        </p:txBody>
      </p:sp>
      <p:sp>
        <p:nvSpPr>
          <p:cNvPr id="57348" name="TextBox 4">
            <a:extLst>
              <a:ext uri="{FF2B5EF4-FFF2-40B4-BE49-F238E27FC236}">
                <a16:creationId xmlns:a16="http://schemas.microsoft.com/office/drawing/2014/main" id="{0CAE12CF-C4FC-D646-91B1-CADC1179B77F}"/>
              </a:ext>
            </a:extLst>
          </p:cNvPr>
          <p:cNvSpPr txBox="1">
            <a:spLocks noChangeArrowheads="1"/>
          </p:cNvSpPr>
          <p:nvPr/>
        </p:nvSpPr>
        <p:spPr bwMode="auto">
          <a:xfrm>
            <a:off x="1066800" y="1314450"/>
            <a:ext cx="640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Sturtevant</a:t>
            </a:r>
            <a:r>
              <a:rPr lang="ja-JP" altLang="en-US" sz="1800"/>
              <a:t>’</a:t>
            </a:r>
            <a:r>
              <a:rPr lang="en-US" altLang="ja-JP" sz="1800">
                <a:cs typeface="Arial" panose="020B0604020202020204" pitchFamily="34" charset="0"/>
              </a:rPr>
              <a:t>s data was used to create a map showing the relative distance between the genes AND order.</a:t>
            </a:r>
            <a:endParaRPr lang="en-US" altLang="en-US" sz="1800">
              <a:cs typeface="Arial" panose="020B0604020202020204" pitchFamily="34" charset="0"/>
            </a:endParaRPr>
          </a:p>
        </p:txBody>
      </p:sp>
    </p:spTree>
    <p:extLst>
      <p:ext uri="{BB962C8B-B14F-4D97-AF65-F5344CB8AC3E}">
        <p14:creationId xmlns:p14="http://schemas.microsoft.com/office/powerpoint/2010/main" val="2182218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B3251844-2BF9-F047-875E-A01ECB130D1F}"/>
              </a:ext>
            </a:extLst>
          </p:cNvPr>
          <p:cNvSpPr>
            <a:spLocks noGrp="1"/>
          </p:cNvSpPr>
          <p:nvPr>
            <p:ph type="title" idx="4294967295"/>
          </p:nvPr>
        </p:nvSpPr>
        <p:spPr/>
        <p:txBody>
          <a:bodyPr/>
          <a:lstStyle/>
          <a:p>
            <a:r>
              <a:rPr lang="en-US" altLang="en-US"/>
              <a:t>Possible outcomes…</a:t>
            </a:r>
          </a:p>
        </p:txBody>
      </p:sp>
      <p:sp>
        <p:nvSpPr>
          <p:cNvPr id="37890" name="Content Placeholder 2">
            <a:extLst>
              <a:ext uri="{FF2B5EF4-FFF2-40B4-BE49-F238E27FC236}">
                <a16:creationId xmlns:a16="http://schemas.microsoft.com/office/drawing/2014/main" id="{0F34F5DF-5E14-224D-A6F2-21BE1A3434BF}"/>
              </a:ext>
            </a:extLst>
          </p:cNvPr>
          <p:cNvSpPr>
            <a:spLocks noGrp="1"/>
          </p:cNvSpPr>
          <p:nvPr>
            <p:ph idx="4294967295"/>
          </p:nvPr>
        </p:nvSpPr>
        <p:spPr/>
        <p:txBody>
          <a:bodyPr/>
          <a:lstStyle/>
          <a:p>
            <a:pPr marL="385763" indent="-385763">
              <a:buFont typeface="Arial" panose="020B0604020202020204" pitchFamily="34" charset="0"/>
              <a:buAutoNum type="arabicPeriod"/>
            </a:pPr>
            <a:r>
              <a:rPr lang="en-US" altLang="en-US"/>
              <a:t>Offspring are wild-type (winged).  Means the mutations covered or complemented each other.  Each fly provided a wild-type of allele of the other</a:t>
            </a:r>
            <a:r>
              <a:rPr lang="ja-JP" altLang="en-US"/>
              <a:t>’</a:t>
            </a:r>
            <a:r>
              <a:rPr lang="en-US" altLang="ja-JP"/>
              <a:t>s mutation.</a:t>
            </a:r>
          </a:p>
          <a:p>
            <a:pPr marL="385763" indent="-385763">
              <a:buFont typeface="Arial" panose="020B0604020202020204" pitchFamily="34" charset="0"/>
              <a:buNone/>
            </a:pPr>
            <a:endParaRPr lang="en-US" altLang="en-US"/>
          </a:p>
          <a:p>
            <a:pPr marL="385763" indent="-385763">
              <a:buFont typeface="Arial" panose="020B0604020202020204" pitchFamily="34" charset="0"/>
              <a:buNone/>
            </a:pPr>
            <a:r>
              <a:rPr lang="en-US" altLang="en-US" b="1"/>
              <a:t>---</a:t>
            </a:r>
            <a:r>
              <a:rPr lang="en-US" altLang="en-US" b="1" u="sng"/>
              <a:t>Mutations must have been in different genes.</a:t>
            </a:r>
          </a:p>
        </p:txBody>
      </p:sp>
    </p:spTree>
    <p:extLst>
      <p:ext uri="{BB962C8B-B14F-4D97-AF65-F5344CB8AC3E}">
        <p14:creationId xmlns:p14="http://schemas.microsoft.com/office/powerpoint/2010/main" val="499522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89DD1365-F56F-4F40-8B1C-F92F32BAF0EE}"/>
              </a:ext>
            </a:extLst>
          </p:cNvPr>
          <p:cNvSpPr>
            <a:spLocks noGrp="1"/>
          </p:cNvSpPr>
          <p:nvPr>
            <p:ph type="title" idx="4294967295"/>
          </p:nvPr>
        </p:nvSpPr>
        <p:spPr/>
        <p:txBody>
          <a:bodyPr/>
          <a:lstStyle/>
          <a:p>
            <a:endParaRPr lang="en-US" altLang="en-US"/>
          </a:p>
        </p:txBody>
      </p:sp>
      <p:sp>
        <p:nvSpPr>
          <p:cNvPr id="38914" name="Content Placeholder 2">
            <a:extLst>
              <a:ext uri="{FF2B5EF4-FFF2-40B4-BE49-F238E27FC236}">
                <a16:creationId xmlns:a16="http://schemas.microsoft.com/office/drawing/2014/main" id="{F7D2A5A1-AAF1-EF49-951D-FF2BF09C6344}"/>
              </a:ext>
            </a:extLst>
          </p:cNvPr>
          <p:cNvSpPr>
            <a:spLocks noGrp="1"/>
          </p:cNvSpPr>
          <p:nvPr>
            <p:ph idx="4294967295"/>
          </p:nvPr>
        </p:nvSpPr>
        <p:spPr>
          <a:xfrm>
            <a:off x="838200" y="846138"/>
            <a:ext cx="7620000" cy="5707062"/>
          </a:xfrm>
        </p:spPr>
        <p:txBody>
          <a:bodyPr/>
          <a:lstStyle/>
          <a:p>
            <a:pPr marL="385763" indent="-385763">
              <a:buFont typeface="Arial" panose="020B0604020202020204" pitchFamily="34" charset="0"/>
              <a:buAutoNum type="arabicPeriod" startAt="2"/>
            </a:pPr>
            <a:r>
              <a:rPr lang="en-US" altLang="en-US"/>
              <a:t>Offspring are still mutants (wingless).  Means the mutations did  not complement each other.  The offspring fly received a mutant form of the same gene from each parent.  They have the same genetic defect as the parent.</a:t>
            </a:r>
          </a:p>
          <a:p>
            <a:pPr marL="385763" indent="-385763">
              <a:buFont typeface="Arial" panose="020B0604020202020204" pitchFamily="34" charset="0"/>
              <a:buNone/>
            </a:pPr>
            <a:r>
              <a:rPr lang="en-US" altLang="en-US" b="1"/>
              <a:t>---</a:t>
            </a:r>
            <a:r>
              <a:rPr lang="en-US" altLang="en-US" b="1" u="sng"/>
              <a:t>Mutations must have been in same gene.</a:t>
            </a:r>
          </a:p>
          <a:p>
            <a:pPr marL="385763" indent="-385763">
              <a:buFont typeface="Arial" panose="020B0604020202020204" pitchFamily="34" charset="0"/>
              <a:buNone/>
            </a:pPr>
            <a:r>
              <a:rPr lang="en-US" altLang="en-US" b="1"/>
              <a:t>**mutations need not be exactly the same, but within the same gene, affecting the same gene product.</a:t>
            </a:r>
            <a:endParaRPr lang="en-US" altLang="en-US"/>
          </a:p>
        </p:txBody>
      </p:sp>
    </p:spTree>
    <p:extLst>
      <p:ext uri="{BB962C8B-B14F-4D97-AF65-F5344CB8AC3E}">
        <p14:creationId xmlns:p14="http://schemas.microsoft.com/office/powerpoint/2010/main" val="5940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6">
            <a:extLst>
              <a:ext uri="{FF2B5EF4-FFF2-40B4-BE49-F238E27FC236}">
                <a16:creationId xmlns:a16="http://schemas.microsoft.com/office/drawing/2014/main" id="{0CF1714C-78CF-164B-9593-DD287420A5C7}"/>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cs typeface="Arial" panose="020B0604020202020204" pitchFamily="34" charset="0"/>
              </a:rPr>
              <a:t>Figure 4.11</a:t>
            </a:r>
          </a:p>
        </p:txBody>
      </p:sp>
      <p:pic>
        <p:nvPicPr>
          <p:cNvPr id="39938" name="Picture 11">
            <a:extLst>
              <a:ext uri="{FF2B5EF4-FFF2-40B4-BE49-F238E27FC236}">
                <a16:creationId xmlns:a16="http://schemas.microsoft.com/office/drawing/2014/main" id="{BAB22A2C-4208-3249-A46C-2FEB19991B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970"/>
          <a:stretch>
            <a:fillRect/>
          </a:stretch>
        </p:blipFill>
        <p:spPr bwMode="auto">
          <a:xfrm>
            <a:off x="1371600" y="1198563"/>
            <a:ext cx="6399213"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3EC43E3-5436-954B-854A-65B264FE1BF5}"/>
              </a:ext>
            </a:extLst>
          </p:cNvPr>
          <p:cNvSpPr/>
          <p:nvPr/>
        </p:nvSpPr>
        <p:spPr>
          <a:xfrm>
            <a:off x="1428750" y="2171700"/>
            <a:ext cx="6400800" cy="26289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882139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6">
            <a:extLst>
              <a:ext uri="{FF2B5EF4-FFF2-40B4-BE49-F238E27FC236}">
                <a16:creationId xmlns:a16="http://schemas.microsoft.com/office/drawing/2014/main" id="{168E6B30-C456-1B45-9F05-787652A2F550}"/>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cs typeface="Arial" panose="020B0604020202020204" pitchFamily="34" charset="0"/>
              </a:rPr>
              <a:t>Figure 4.11</a:t>
            </a:r>
          </a:p>
        </p:txBody>
      </p:sp>
      <p:pic>
        <p:nvPicPr>
          <p:cNvPr id="41986" name="Picture 11">
            <a:extLst>
              <a:ext uri="{FF2B5EF4-FFF2-40B4-BE49-F238E27FC236}">
                <a16:creationId xmlns:a16="http://schemas.microsoft.com/office/drawing/2014/main" id="{23812E4C-1D44-4B41-BD3F-F22C0112BE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970"/>
          <a:stretch>
            <a:fillRect/>
          </a:stretch>
        </p:blipFill>
        <p:spPr bwMode="auto">
          <a:xfrm>
            <a:off x="1371600" y="1198563"/>
            <a:ext cx="6399213"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6499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739180DB-D87B-9249-A9F8-3CA12265B480}"/>
              </a:ext>
            </a:extLst>
          </p:cNvPr>
          <p:cNvSpPr>
            <a:spLocks noGrp="1"/>
          </p:cNvSpPr>
          <p:nvPr>
            <p:ph type="title" idx="4294967295"/>
          </p:nvPr>
        </p:nvSpPr>
        <p:spPr>
          <a:xfrm>
            <a:off x="457200" y="274638"/>
            <a:ext cx="7620000" cy="792162"/>
          </a:xfrm>
        </p:spPr>
        <p:txBody>
          <a:bodyPr/>
          <a:lstStyle/>
          <a:p>
            <a:r>
              <a:rPr lang="en-US" altLang="en-US"/>
              <a:t>Important points! </a:t>
            </a:r>
          </a:p>
        </p:txBody>
      </p:sp>
      <p:sp>
        <p:nvSpPr>
          <p:cNvPr id="44034" name="Content Placeholder 2">
            <a:extLst>
              <a:ext uri="{FF2B5EF4-FFF2-40B4-BE49-F238E27FC236}">
                <a16:creationId xmlns:a16="http://schemas.microsoft.com/office/drawing/2014/main" id="{4C3AF5E2-4A9F-3344-AE0C-8B104B20A72E}"/>
              </a:ext>
            </a:extLst>
          </p:cNvPr>
          <p:cNvSpPr>
            <a:spLocks noGrp="1"/>
          </p:cNvSpPr>
          <p:nvPr>
            <p:ph idx="4294967295"/>
          </p:nvPr>
        </p:nvSpPr>
        <p:spPr>
          <a:xfrm>
            <a:off x="457200" y="1295400"/>
            <a:ext cx="8077200" cy="5562600"/>
          </a:xfrm>
        </p:spPr>
        <p:txBody>
          <a:bodyPr/>
          <a:lstStyle/>
          <a:p>
            <a:r>
              <a:rPr lang="en-US" altLang="en-US"/>
              <a:t>The example makes it appear that genes for wing development would all be on the same chromosome</a:t>
            </a:r>
            <a:r>
              <a:rPr lang="mr-IN" altLang="en-US"/>
              <a:t>…</a:t>
            </a:r>
            <a:r>
              <a:rPr lang="en-US" altLang="en-US"/>
              <a:t>.not true</a:t>
            </a:r>
            <a:r>
              <a:rPr lang="mr-IN" altLang="en-US"/>
              <a:t>…</a:t>
            </a:r>
            <a:r>
              <a:rPr lang="en-US" altLang="en-US"/>
              <a:t>just an easy way to show the concept</a:t>
            </a:r>
            <a:r>
              <a:rPr lang="mr-IN" altLang="en-US"/>
              <a:t>…</a:t>
            </a:r>
            <a:endParaRPr lang="en-US" altLang="en-US"/>
          </a:p>
          <a:p>
            <a:r>
              <a:rPr lang="en-US" altLang="en-US"/>
              <a:t>**Complementation analysis only works for recessive traits!</a:t>
            </a:r>
          </a:p>
          <a:p>
            <a:r>
              <a:rPr lang="en-US" altLang="en-US"/>
              <a:t>Complementation analysis allows us to determine the number of genes involved in controlling a specific phenotype.</a:t>
            </a:r>
          </a:p>
          <a:p>
            <a:pPr lvl="1"/>
            <a:r>
              <a:rPr lang="en-US" altLang="en-US"/>
              <a:t># genes often referred to as # of </a:t>
            </a:r>
            <a:r>
              <a:rPr lang="en-US" altLang="en-US" b="1"/>
              <a:t>complementation groups.</a:t>
            </a:r>
          </a:p>
        </p:txBody>
      </p:sp>
    </p:spTree>
    <p:extLst>
      <p:ext uri="{BB962C8B-B14F-4D97-AF65-F5344CB8AC3E}">
        <p14:creationId xmlns:p14="http://schemas.microsoft.com/office/powerpoint/2010/main" val="22467976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cture15fall2019" id="{4730676C-6FA9-C345-BECF-E89A4A5E5E2B}" vid="{9F4E1826-619B-C14D-B240-255328F1E8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913</TotalTime>
  <Words>1790</Words>
  <Application>Microsoft Macintosh PowerPoint</Application>
  <PresentationFormat>On-screen Show (4:3)</PresentationFormat>
  <Paragraphs>192</Paragraphs>
  <Slides>41</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Office Theme</vt:lpstr>
      <vt:lpstr>Lecture 26 November 4th , 2019</vt:lpstr>
      <vt:lpstr>Where were we?…</vt:lpstr>
      <vt:lpstr>PowerPoint Presentation</vt:lpstr>
      <vt:lpstr>When one is studying a suspected genetic variant/abnormality, the mutants may show one variation, but may reveal multiple genes are involved in producing the normal phenotype….</vt:lpstr>
      <vt:lpstr>Possible outcomes…</vt:lpstr>
      <vt:lpstr>PowerPoint Presentation</vt:lpstr>
      <vt:lpstr>PowerPoint Presentation</vt:lpstr>
      <vt:lpstr>PowerPoint Presentation</vt:lpstr>
      <vt:lpstr>Important points! </vt:lpstr>
      <vt:lpstr>Chapter 5 – Linkage/Crossing over/ Chromosome mapping</vt:lpstr>
      <vt:lpstr>PowerPoint Presentation</vt:lpstr>
      <vt:lpstr>PowerPoint Presentation</vt:lpstr>
      <vt:lpstr>Human chromosomes</vt:lpstr>
      <vt:lpstr>Example---genes mapped to chromosome 1</vt:lpstr>
      <vt:lpstr>Genes mapped to human chromosome 22</vt:lpstr>
      <vt:lpstr>PowerPoint Presentation</vt:lpstr>
      <vt:lpstr>PowerPoint Presentation</vt:lpstr>
      <vt:lpstr>PowerPoint Presentation</vt:lpstr>
      <vt:lpstr>PowerPoint Presentation</vt:lpstr>
      <vt:lpstr>PowerPoint Presentation</vt:lpstr>
      <vt:lpstr>This is an example of complete linkage. </vt:lpstr>
      <vt:lpstr>PowerPoint Presentation</vt:lpstr>
      <vt:lpstr>PowerPoint Presentation</vt:lpstr>
      <vt:lpstr>PowerPoint Presentation</vt:lpstr>
      <vt:lpstr>PowerPoint Presentation</vt:lpstr>
      <vt:lpstr>PowerPoint Presentation</vt:lpstr>
      <vt:lpstr>Important observation… </vt:lpstr>
      <vt:lpstr>PowerPoint Presentation</vt:lpstr>
      <vt:lpstr>PowerPoint Presentation</vt:lpstr>
      <vt:lpstr>PowerPoint Presentation</vt:lpstr>
      <vt:lpstr> Quick summary…linked genes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15 October 7,2019</dc:title>
  <dc:subject/>
  <dc:creator>Super, Heidi</dc:creator>
  <cp:keywords/>
  <dc:description/>
  <cp:lastModifiedBy>Super, Heidi</cp:lastModifiedBy>
  <cp:revision>50</cp:revision>
  <cp:lastPrinted>2019-10-11T13:27:27Z</cp:lastPrinted>
  <dcterms:created xsi:type="dcterms:W3CDTF">2019-10-07T18:23:51Z</dcterms:created>
  <dcterms:modified xsi:type="dcterms:W3CDTF">2019-11-04T12:31:09Z</dcterms:modified>
  <cp:category/>
</cp:coreProperties>
</file>